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79" r:id="rId2"/>
    <p:sldId id="280" r:id="rId3"/>
    <p:sldId id="309" r:id="rId4"/>
    <p:sldId id="302" r:id="rId5"/>
    <p:sldId id="317" r:id="rId6"/>
    <p:sldId id="310" r:id="rId7"/>
    <p:sldId id="318" r:id="rId8"/>
    <p:sldId id="282" r:id="rId9"/>
    <p:sldId id="283" r:id="rId10"/>
    <p:sldId id="284" r:id="rId11"/>
    <p:sldId id="285" r:id="rId12"/>
    <p:sldId id="286" r:id="rId13"/>
    <p:sldId id="303" r:id="rId14"/>
    <p:sldId id="311" r:id="rId15"/>
    <p:sldId id="319" r:id="rId16"/>
    <p:sldId id="321" r:id="rId17"/>
    <p:sldId id="320" r:id="rId18"/>
    <p:sldId id="322" r:id="rId19"/>
    <p:sldId id="313" r:id="rId20"/>
    <p:sldId id="323" r:id="rId21"/>
    <p:sldId id="314" r:id="rId22"/>
    <p:sldId id="315" r:id="rId23"/>
    <p:sldId id="316" r:id="rId24"/>
    <p:sldId id="307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8FF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A9819-BE74-41D3-9D43-48BEA2CD5BAA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E2D1566-C67C-4ED4-B3DB-6B0478DF016B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1949653" y="50006"/>
          <a:ext cx="2400316" cy="2400316"/>
        </a:xfrm>
        <a:prstGeom prst="ellipse">
          <a:avLst/>
        </a:prstGeom>
        <a:noFill/>
        <a:ln w="25400" cap="flat" cmpd="sng" algn="ctr">
          <a:solidFill>
            <a:srgbClr val="964305">
              <a:shade val="5000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хочу</a:t>
          </a:r>
        </a:p>
      </dgm:t>
    </dgm:pt>
    <dgm:pt modelId="{E4A20A85-9112-4963-BD79-8A9F150FA1EE}" type="parTrans" cxnId="{6CD2CDE9-2139-428D-A221-A9EC38F52966}">
      <dgm:prSet/>
      <dgm:spPr/>
      <dgm:t>
        <a:bodyPr/>
        <a:lstStyle/>
        <a:p>
          <a:endParaRPr lang="ru-RU"/>
        </a:p>
      </dgm:t>
    </dgm:pt>
    <dgm:pt modelId="{8D976AC8-8FE1-4396-BE9B-A2E79D0008EC}" type="sibTrans" cxnId="{6CD2CDE9-2139-428D-A221-A9EC38F52966}">
      <dgm:prSet/>
      <dgm:spPr/>
      <dgm:t>
        <a:bodyPr/>
        <a:lstStyle/>
        <a:p>
          <a:endParaRPr lang="ru-RU"/>
        </a:p>
      </dgm:t>
    </dgm:pt>
    <dgm:pt modelId="{7241E0C9-9784-4C8A-BB25-969E89520076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2815767" y="1550204"/>
          <a:ext cx="2400316" cy="2400316"/>
        </a:xfrm>
        <a:prstGeom prst="ellipse">
          <a:avLst/>
        </a:prstGeom>
        <a:noFill/>
        <a:ln w="25400" cap="flat" cmpd="sng" algn="ctr">
          <a:solidFill>
            <a:srgbClr val="964305">
              <a:shade val="5000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могу</a:t>
          </a:r>
        </a:p>
      </dgm:t>
    </dgm:pt>
    <dgm:pt modelId="{921E12CF-60DB-4761-97F8-46D3B092BDE7}" type="parTrans" cxnId="{61A064E3-4D77-4373-AD31-235F939E1363}">
      <dgm:prSet/>
      <dgm:spPr/>
      <dgm:t>
        <a:bodyPr/>
        <a:lstStyle/>
        <a:p>
          <a:endParaRPr lang="ru-RU"/>
        </a:p>
      </dgm:t>
    </dgm:pt>
    <dgm:pt modelId="{071F0DC9-1296-498E-9B0E-D939F32FC261}" type="sibTrans" cxnId="{61A064E3-4D77-4373-AD31-235F939E1363}">
      <dgm:prSet/>
      <dgm:spPr/>
      <dgm:t>
        <a:bodyPr/>
        <a:lstStyle/>
        <a:p>
          <a:endParaRPr lang="ru-RU"/>
        </a:p>
      </dgm:t>
    </dgm:pt>
    <dgm:pt modelId="{0BCF7651-5846-4D9B-972E-1A67768EC3EC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1024671" y="1571639"/>
          <a:ext cx="2518052" cy="2357447"/>
        </a:xfrm>
        <a:prstGeom prst="ellipse">
          <a:avLst/>
        </a:prstGeom>
        <a:noFill/>
        <a:ln w="25400" cap="flat" cmpd="sng" algn="ctr">
          <a:solidFill>
            <a:srgbClr val="964305">
              <a:shade val="5000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надо</a:t>
          </a:r>
        </a:p>
      </dgm:t>
    </dgm:pt>
    <dgm:pt modelId="{4ABB1793-74CF-49AC-8500-034DF827807F}" type="parTrans" cxnId="{31FF6098-FB1A-4C43-9461-5104EE04B42C}">
      <dgm:prSet/>
      <dgm:spPr/>
      <dgm:t>
        <a:bodyPr/>
        <a:lstStyle/>
        <a:p>
          <a:endParaRPr lang="ru-RU"/>
        </a:p>
      </dgm:t>
    </dgm:pt>
    <dgm:pt modelId="{D7A4A2A6-890D-4A19-9931-1F7C0843D1C7}" type="sibTrans" cxnId="{31FF6098-FB1A-4C43-9461-5104EE04B42C}">
      <dgm:prSet/>
      <dgm:spPr/>
      <dgm:t>
        <a:bodyPr/>
        <a:lstStyle/>
        <a:p>
          <a:endParaRPr lang="ru-RU"/>
        </a:p>
      </dgm:t>
    </dgm:pt>
    <dgm:pt modelId="{EA6600A1-028F-4C1A-A753-DFCE558F3261}" type="pres">
      <dgm:prSet presAssocID="{5CCA9819-BE74-41D3-9D43-48BEA2CD5BAA}" presName="compositeShape" presStyleCnt="0">
        <dgm:presLayoutVars>
          <dgm:chMax val="7"/>
          <dgm:dir/>
          <dgm:resizeHandles val="exact"/>
        </dgm:presLayoutVars>
      </dgm:prSet>
      <dgm:spPr/>
    </dgm:pt>
    <dgm:pt modelId="{A120F4D9-FB93-4922-BDD4-3A9C198C4795}" type="pres">
      <dgm:prSet presAssocID="{CE2D1566-C67C-4ED4-B3DB-6B0478DF016B}" presName="circ1" presStyleLbl="vennNode1" presStyleIdx="0" presStyleCnt="3"/>
      <dgm:spPr/>
    </dgm:pt>
    <dgm:pt modelId="{4B49E41C-CE46-426B-97CF-80B0780B1486}" type="pres">
      <dgm:prSet presAssocID="{CE2D1566-C67C-4ED4-B3DB-6B0478DF016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052757-C8D8-4879-B414-80C7B5280116}" type="pres">
      <dgm:prSet presAssocID="{7241E0C9-9784-4C8A-BB25-969E89520076}" presName="circ2" presStyleLbl="vennNode1" presStyleIdx="1" presStyleCnt="3"/>
      <dgm:spPr/>
    </dgm:pt>
    <dgm:pt modelId="{3F4568E7-CACB-40BF-8EA7-5A91247931DF}" type="pres">
      <dgm:prSet presAssocID="{7241E0C9-9784-4C8A-BB25-969E895200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510306-F5AD-43CE-9FBE-F8E600167141}" type="pres">
      <dgm:prSet presAssocID="{0BCF7651-5846-4D9B-972E-1A67768EC3EC}" presName="circ3" presStyleLbl="vennNode1" presStyleIdx="2" presStyleCnt="3" custScaleX="104905" custScaleY="98214"/>
      <dgm:spPr/>
    </dgm:pt>
    <dgm:pt modelId="{6D652BD4-EDBE-49A9-9B7D-6C3A20A9BDF5}" type="pres">
      <dgm:prSet presAssocID="{0BCF7651-5846-4D9B-972E-1A67768EC3E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46C8F69-BE53-4ACA-A176-F81633388565}" type="presOf" srcId="{CE2D1566-C67C-4ED4-B3DB-6B0478DF016B}" destId="{A120F4D9-FB93-4922-BDD4-3A9C198C4795}" srcOrd="0" destOrd="0" presId="urn:microsoft.com/office/officeart/2005/8/layout/venn1"/>
    <dgm:cxn modelId="{E4B9AA8E-D58F-4C49-85DF-ECBCBA177CC1}" type="presOf" srcId="{CE2D1566-C67C-4ED4-B3DB-6B0478DF016B}" destId="{4B49E41C-CE46-426B-97CF-80B0780B1486}" srcOrd="1" destOrd="0" presId="urn:microsoft.com/office/officeart/2005/8/layout/venn1"/>
    <dgm:cxn modelId="{31FF6098-FB1A-4C43-9461-5104EE04B42C}" srcId="{5CCA9819-BE74-41D3-9D43-48BEA2CD5BAA}" destId="{0BCF7651-5846-4D9B-972E-1A67768EC3EC}" srcOrd="2" destOrd="0" parTransId="{4ABB1793-74CF-49AC-8500-034DF827807F}" sibTransId="{D7A4A2A6-890D-4A19-9931-1F7C0843D1C7}"/>
    <dgm:cxn modelId="{6A20D9B0-4B8A-44EB-A5A7-303192C0412A}" type="presOf" srcId="{0BCF7651-5846-4D9B-972E-1A67768EC3EC}" destId="{6D652BD4-EDBE-49A9-9B7D-6C3A20A9BDF5}" srcOrd="1" destOrd="0" presId="urn:microsoft.com/office/officeart/2005/8/layout/venn1"/>
    <dgm:cxn modelId="{F0D8E5CF-CE5D-4E19-8486-75CA2C187E5A}" type="presOf" srcId="{7241E0C9-9784-4C8A-BB25-969E89520076}" destId="{2F052757-C8D8-4879-B414-80C7B5280116}" srcOrd="0" destOrd="0" presId="urn:microsoft.com/office/officeart/2005/8/layout/venn1"/>
    <dgm:cxn modelId="{E2E23ED0-9CBF-4179-B15D-60448BD8CEDE}" type="presOf" srcId="{7241E0C9-9784-4C8A-BB25-969E89520076}" destId="{3F4568E7-CACB-40BF-8EA7-5A91247931DF}" srcOrd="1" destOrd="0" presId="urn:microsoft.com/office/officeart/2005/8/layout/venn1"/>
    <dgm:cxn modelId="{0E4B9ADD-406D-404F-BAD0-AA203CBFEA0D}" type="presOf" srcId="{5CCA9819-BE74-41D3-9D43-48BEA2CD5BAA}" destId="{EA6600A1-028F-4C1A-A753-DFCE558F3261}" srcOrd="0" destOrd="0" presId="urn:microsoft.com/office/officeart/2005/8/layout/venn1"/>
    <dgm:cxn modelId="{61A064E3-4D77-4373-AD31-235F939E1363}" srcId="{5CCA9819-BE74-41D3-9D43-48BEA2CD5BAA}" destId="{7241E0C9-9784-4C8A-BB25-969E89520076}" srcOrd="1" destOrd="0" parTransId="{921E12CF-60DB-4761-97F8-46D3B092BDE7}" sibTransId="{071F0DC9-1296-498E-9B0E-D939F32FC261}"/>
    <dgm:cxn modelId="{6CD2CDE9-2139-428D-A221-A9EC38F52966}" srcId="{5CCA9819-BE74-41D3-9D43-48BEA2CD5BAA}" destId="{CE2D1566-C67C-4ED4-B3DB-6B0478DF016B}" srcOrd="0" destOrd="0" parTransId="{E4A20A85-9112-4963-BD79-8A9F150FA1EE}" sibTransId="{8D976AC8-8FE1-4396-BE9B-A2E79D0008EC}"/>
    <dgm:cxn modelId="{73D71BF3-4473-4077-87C2-3E97CABD02A1}" type="presOf" srcId="{0BCF7651-5846-4D9B-972E-1A67768EC3EC}" destId="{1B510306-F5AD-43CE-9FBE-F8E600167141}" srcOrd="0" destOrd="0" presId="urn:microsoft.com/office/officeart/2005/8/layout/venn1"/>
    <dgm:cxn modelId="{BD5C5CE3-E7F5-43AA-9008-1A03601E68ED}" type="presParOf" srcId="{EA6600A1-028F-4C1A-A753-DFCE558F3261}" destId="{A120F4D9-FB93-4922-BDD4-3A9C198C4795}" srcOrd="0" destOrd="0" presId="urn:microsoft.com/office/officeart/2005/8/layout/venn1"/>
    <dgm:cxn modelId="{EC57C67C-D325-4F46-8E5E-B0400D2FCDD0}" type="presParOf" srcId="{EA6600A1-028F-4C1A-A753-DFCE558F3261}" destId="{4B49E41C-CE46-426B-97CF-80B0780B1486}" srcOrd="1" destOrd="0" presId="urn:microsoft.com/office/officeart/2005/8/layout/venn1"/>
    <dgm:cxn modelId="{957F996B-C6BA-4EE1-A92E-0FFEE2914D88}" type="presParOf" srcId="{EA6600A1-028F-4C1A-A753-DFCE558F3261}" destId="{2F052757-C8D8-4879-B414-80C7B5280116}" srcOrd="2" destOrd="0" presId="urn:microsoft.com/office/officeart/2005/8/layout/venn1"/>
    <dgm:cxn modelId="{88675BFC-20D3-4DDF-9F75-B0DCFF8D5072}" type="presParOf" srcId="{EA6600A1-028F-4C1A-A753-DFCE558F3261}" destId="{3F4568E7-CACB-40BF-8EA7-5A91247931DF}" srcOrd="3" destOrd="0" presId="urn:microsoft.com/office/officeart/2005/8/layout/venn1"/>
    <dgm:cxn modelId="{DA592016-FAE4-4B56-810A-D7288E61B813}" type="presParOf" srcId="{EA6600A1-028F-4C1A-A753-DFCE558F3261}" destId="{1B510306-F5AD-43CE-9FBE-F8E600167141}" srcOrd="4" destOrd="0" presId="urn:microsoft.com/office/officeart/2005/8/layout/venn1"/>
    <dgm:cxn modelId="{C2094B9F-923D-40E6-A514-D399A508FA12}" type="presParOf" srcId="{EA6600A1-028F-4C1A-A753-DFCE558F3261}" destId="{6D652BD4-EDBE-49A9-9B7D-6C3A20A9BDF5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0F4D9-FB93-4922-BDD4-3A9C198C4795}">
      <dsp:nvSpPr>
        <dsp:cNvPr id="0" name=""/>
        <dsp:cNvSpPr/>
      </dsp:nvSpPr>
      <dsp:spPr>
        <a:xfrm>
          <a:off x="1949653" y="50006"/>
          <a:ext cx="2400316" cy="2400316"/>
        </a:xfrm>
        <a:prstGeom prst="ellipse">
          <a:avLst/>
        </a:prstGeom>
        <a:noFill/>
        <a:ln w="25400" cap="flat" cmpd="sng" algn="ctr">
          <a:solidFill>
            <a:srgbClr val="964305">
              <a:shade val="50000"/>
            </a:srgb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хочу</a:t>
          </a:r>
        </a:p>
      </dsp:txBody>
      <dsp:txXfrm>
        <a:off x="2527475" y="628245"/>
        <a:ext cx="1244672" cy="763776"/>
      </dsp:txXfrm>
    </dsp:sp>
    <dsp:sp modelId="{2F052757-C8D8-4879-B414-80C7B5280116}">
      <dsp:nvSpPr>
        <dsp:cNvPr id="0" name=""/>
        <dsp:cNvSpPr/>
      </dsp:nvSpPr>
      <dsp:spPr>
        <a:xfrm>
          <a:off x="2815767" y="1550204"/>
          <a:ext cx="2400316" cy="2400316"/>
        </a:xfrm>
        <a:prstGeom prst="ellipse">
          <a:avLst/>
        </a:prstGeom>
        <a:noFill/>
        <a:ln w="25400" cap="flat" cmpd="sng" algn="ctr">
          <a:solidFill>
            <a:srgbClr val="964305">
              <a:shade val="50000"/>
            </a:srgb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могу</a:t>
          </a:r>
        </a:p>
      </dsp:txBody>
      <dsp:txXfrm>
        <a:off x="3760775" y="2363621"/>
        <a:ext cx="1018368" cy="933504"/>
      </dsp:txXfrm>
    </dsp:sp>
    <dsp:sp modelId="{1B510306-F5AD-43CE-9FBE-F8E600167141}">
      <dsp:nvSpPr>
        <dsp:cNvPr id="0" name=""/>
        <dsp:cNvSpPr/>
      </dsp:nvSpPr>
      <dsp:spPr>
        <a:xfrm>
          <a:off x="1024671" y="1571639"/>
          <a:ext cx="2518052" cy="2357447"/>
        </a:xfrm>
        <a:prstGeom prst="ellipse">
          <a:avLst/>
        </a:prstGeom>
        <a:noFill/>
        <a:ln w="25400" cap="flat" cmpd="sng" algn="ctr">
          <a:solidFill>
            <a:srgbClr val="964305">
              <a:shade val="50000"/>
            </a:srgb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rPr>
            <a:t>надо</a:t>
          </a:r>
        </a:p>
      </dsp:txBody>
      <dsp:txXfrm>
        <a:off x="1483043" y="2370528"/>
        <a:ext cx="1068319" cy="916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/>
              <a:t>Название презентации</a:t>
            </a:r>
            <a:br>
              <a:rPr lang="ru-RU"/>
            </a:br>
            <a:r>
              <a:rPr lang="ru-RU"/>
              <a:t>и имя докладчика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F324C4-10E4-4C6C-85D9-ADE93F63E5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DAF0F5-109C-4E6A-9C76-2348770144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6923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CB18AD-0DDB-4FC8-A834-26C6C8F3C8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F3FD-FC06-47E4-A821-223CDC49B2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1844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12D302-64E4-4AF2-A174-15D446B391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1B9AA-3272-4ADC-8889-F578AAA8DF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7654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52488" y="1949450"/>
            <a:ext cx="7845425" cy="3927475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369271-ACDC-4CDE-ACCA-EF8159E5E2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0511-E7A7-4C14-AF34-A7653D3EC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6353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6D4834-86AE-4F6A-BFD4-E470059E58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43D2-8DA4-47BE-9C0A-5A46F7F74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81458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AB670A-CDC2-42B4-85EB-34DD2684B1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38CC-466C-4288-9770-DD8F3EDDD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0619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B4407-E7DB-46A1-816B-2209C1B61F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D504-EB0D-4A0C-B108-A8B51DE5E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8627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F29FBE-8373-4A4B-A343-610BA0C87B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1076-DBC1-4B6B-99F6-624ECF8E8B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70915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84C43B-EDAB-4C2C-97C2-35434180E2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8D9DE-A14A-46FE-A869-66B6B36210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456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8ED378-9934-4B17-8392-A123CD69FD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AEA2-953F-4B84-9618-3AAD9882CA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7393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AD9DB-7373-4648-ADAB-83FF34520A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F5F6-EE20-4E7C-BFFF-867867ED0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95691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58C566-185A-4525-A433-2CD79CEB36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17FEF-541D-4A3C-B655-9597C2A59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5912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62452A-4909-4327-80B5-84E6C891D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Заголовок</a:t>
            </a:r>
            <a:br>
              <a:rPr lang="ru-RU" altLang="ru-RU"/>
            </a:br>
            <a:r>
              <a:rPr lang="ru-RU" altLang="ru-RU"/>
              <a:t>Можно в две строки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59B084-ED03-4927-923F-A62803114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F105FFB9-0938-4E13-9D48-C6753BB5A9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7C239F-2EF5-408C-8F1F-4F5B06DD81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3">
            <a:extLst>
              <a:ext uri="{FF2B5EF4-FFF2-40B4-BE49-F238E27FC236}">
                <a16:creationId xmlns:a16="http://schemas.microsoft.com/office/drawing/2014/main" id="{1C1573D2-3389-4EB6-A5B4-639F529DD3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"/>
            <a:ext cx="7924800" cy="3276600"/>
          </a:xfrm>
        </p:spPr>
        <p:txBody>
          <a:bodyPr/>
          <a:lstStyle/>
          <a:p>
            <a:r>
              <a:rPr lang="ru-RU" altLang="ru-RU" sz="3200">
                <a:solidFill>
                  <a:schemeClr val="tx1"/>
                </a:solidFill>
                <a:latin typeface="Arial Black" panose="020B0A04020102020204" pitchFamily="34" charset="0"/>
              </a:rPr>
              <a:t>Проект «Билет в будущее»  </a:t>
            </a:r>
          </a:p>
          <a:p>
            <a:endParaRPr lang="ru-RU" altLang="ru-RU" sz="3200" b="1">
              <a:cs typeface="Arial" panose="020B0604020202020204" pitchFamily="34" charset="0"/>
            </a:endParaRPr>
          </a:p>
          <a:p>
            <a:r>
              <a:rPr lang="ru-RU" altLang="ru-RU" sz="3200" b="1">
                <a:cs typeface="Arial" panose="020B0604020202020204" pitchFamily="34" charset="0"/>
              </a:rPr>
              <a:t>КАЛЕЙДОСКОП</a:t>
            </a:r>
          </a:p>
          <a:p>
            <a:r>
              <a:rPr lang="ru-RU" altLang="ru-RU" sz="3200" b="1">
                <a:cs typeface="Arial" panose="020B0604020202020204" pitchFamily="34" charset="0"/>
              </a:rPr>
              <a:t>«Все  профессии нужны. Все профессии важны».</a:t>
            </a:r>
          </a:p>
          <a:p>
            <a:endParaRPr lang="ru-RU" altLang="ru-RU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>
            <a:extLst>
              <a:ext uri="{FF2B5EF4-FFF2-40B4-BE49-F238E27FC236}">
                <a16:creationId xmlns:a16="http://schemas.microsoft.com/office/drawing/2014/main" id="{9097D9F8-1EC9-4AF8-929B-6016A6F80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858000" cy="990600"/>
          </a:xfrm>
        </p:spPr>
        <p:txBody>
          <a:bodyPr/>
          <a:lstStyle/>
          <a:p>
            <a:pPr algn="ctr" eaLnBrk="1" hangingPunct="1"/>
            <a:br>
              <a:rPr lang="ru-RU" altLang="ru-RU" sz="3600" b="1">
                <a:cs typeface="Arial" panose="020B0604020202020204" pitchFamily="34" charset="0"/>
              </a:rPr>
            </a:br>
            <a:endParaRPr lang="ru-RU" altLang="ru-RU" sz="3600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EA36D77A-E344-4F3C-B57B-EA88374C7C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600" b="1"/>
              <a:t>Пять типов профессий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600" b="1"/>
              <a:t>	</a:t>
            </a:r>
            <a:r>
              <a:rPr lang="en-US" altLang="ru-RU" sz="2600" b="1"/>
              <a:t>	</a:t>
            </a:r>
            <a:r>
              <a:rPr lang="ru-RU" altLang="ru-RU" sz="2600" b="1"/>
              <a:t>Третий тип: </a:t>
            </a:r>
            <a:r>
              <a:rPr lang="ru-RU" altLang="ru-RU" sz="2600" b="1">
                <a:solidFill>
                  <a:srgbClr val="FF0000"/>
                </a:solidFill>
              </a:rPr>
              <a:t>человек – человек</a:t>
            </a:r>
            <a:r>
              <a:rPr lang="ru-RU" altLang="ru-RU" sz="2600" b="1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600" b="1"/>
              <a:t>		Профессиональная деятельность, связанная  с общением и с людьми.</a:t>
            </a:r>
            <a:br>
              <a:rPr lang="ru-RU" altLang="ru-RU" sz="2600" b="1"/>
            </a:br>
            <a:r>
              <a:rPr lang="ru-RU" altLang="ru-RU" sz="2600" b="1"/>
              <a:t> К такому типу профессий относятся: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600" b="1"/>
              <a:t>учитель,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600" b="1"/>
              <a:t>врач,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600" b="1"/>
              <a:t>журналист,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600" b="1"/>
              <a:t>продавец.</a:t>
            </a:r>
          </a:p>
        </p:txBody>
      </p:sp>
      <p:pic>
        <p:nvPicPr>
          <p:cNvPr id="12292" name="Picture 6" descr="Рисунок9">
            <a:extLst>
              <a:ext uri="{FF2B5EF4-FFF2-40B4-BE49-F238E27FC236}">
                <a16:creationId xmlns:a16="http://schemas.microsoft.com/office/drawing/2014/main" id="{63B913A4-D66E-4602-8FC5-932C31FC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9A7AAB49-3DD3-4A2D-AB81-0B8A0CFA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2660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74F27A-041F-4526-8312-31F91C7CCA61}"/>
              </a:ext>
            </a:extLst>
          </p:cNvPr>
          <p:cNvSpPr/>
          <p:nvPr/>
        </p:nvSpPr>
        <p:spPr>
          <a:xfrm>
            <a:off x="1905000" y="304800"/>
            <a:ext cx="5943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«Все  профессии нужны. Все профессии важны».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8" name="Picture 6" descr="719084">
            <a:extLst>
              <a:ext uri="{FF2B5EF4-FFF2-40B4-BE49-F238E27FC236}">
                <a16:creationId xmlns:a16="http://schemas.microsoft.com/office/drawing/2014/main" id="{54D58EE8-3407-451E-A66D-D4425F43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900488"/>
            <a:ext cx="2774950" cy="19494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>
            <a:extLst>
              <a:ext uri="{FF2B5EF4-FFF2-40B4-BE49-F238E27FC236}">
                <a16:creationId xmlns:a16="http://schemas.microsoft.com/office/drawing/2014/main" id="{6B9B1E86-89FD-4F93-A94C-FC124450E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6705600" cy="1219200"/>
          </a:xfrm>
        </p:spPr>
        <p:txBody>
          <a:bodyPr/>
          <a:lstStyle/>
          <a:p>
            <a:pPr algn="ctr" eaLnBrk="1" hangingPunct="1"/>
            <a:r>
              <a:rPr lang="ru-RU" altLang="ru-RU" b="1">
                <a:cs typeface="Arial" panose="020B0604020202020204" pitchFamily="34" charset="0"/>
              </a:rPr>
              <a:t>«Все  профессии нужны. Все профессии важны». </a:t>
            </a:r>
            <a:br>
              <a:rPr lang="ru-RU" altLang="ru-RU" b="1">
                <a:cs typeface="Arial" panose="020B0604020202020204" pitchFamily="34" charset="0"/>
              </a:rPr>
            </a:br>
            <a:endParaRPr lang="ru-RU" altLang="ru-RU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AE7BFA32-D703-4AEF-9DFF-9FEF8141C1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/>
              <a:t>Пять типов профессий</a:t>
            </a:r>
          </a:p>
          <a:p>
            <a:pPr algn="just" eaLnBrk="1" hangingPunct="1">
              <a:buFontTx/>
              <a:buNone/>
            </a:pPr>
            <a:r>
              <a:rPr lang="en-US" altLang="ru-RU" sz="2400" b="1"/>
              <a:t>	</a:t>
            </a:r>
            <a:r>
              <a:rPr lang="ru-RU" altLang="ru-RU" sz="2400" b="1"/>
              <a:t>	Четвертый тип: </a:t>
            </a:r>
            <a:r>
              <a:rPr lang="ru-RU" altLang="ru-RU" sz="2400" b="1">
                <a:solidFill>
                  <a:srgbClr val="FF0000"/>
                </a:solidFill>
              </a:rPr>
              <a:t>человек – знаковая система</a:t>
            </a:r>
            <a:r>
              <a:rPr lang="ru-RU" altLang="ru-RU" sz="2400" b="1"/>
              <a:t>. Специалисты такого типа используют в своем труде различные знаки: устная и письменная речь, цифры, химические и физические символы, ноты, схемы, карты, графики, рисунки, дорожные знаки. Это: </a:t>
            </a:r>
          </a:p>
          <a:p>
            <a:pPr algn="just" eaLnBrk="1" hangingPunct="1"/>
            <a:r>
              <a:rPr lang="ru-RU" altLang="ru-RU" sz="2400" b="1"/>
              <a:t>бухгалтеры, </a:t>
            </a:r>
          </a:p>
          <a:p>
            <a:pPr algn="just" eaLnBrk="1" hangingPunct="1"/>
            <a:r>
              <a:rPr lang="ru-RU" altLang="ru-RU" sz="2400" b="1"/>
              <a:t>ученые,</a:t>
            </a:r>
          </a:p>
          <a:p>
            <a:pPr algn="just" eaLnBrk="1" hangingPunct="1"/>
            <a:r>
              <a:rPr lang="ru-RU" altLang="ru-RU" sz="2400" b="1"/>
              <a:t>программист;</a:t>
            </a:r>
          </a:p>
          <a:p>
            <a:pPr algn="just" eaLnBrk="1" hangingPunct="1"/>
            <a:r>
              <a:rPr lang="ru-RU" altLang="ru-RU" sz="2400" b="1"/>
              <a:t>искусствовед </a:t>
            </a:r>
          </a:p>
          <a:p>
            <a:pPr algn="just" eaLnBrk="1" hangingPunct="1"/>
            <a:r>
              <a:rPr lang="ru-RU" altLang="ru-RU" sz="2400" b="1"/>
              <a:t> люди, работающие в лабораториях, научных центрах.</a:t>
            </a:r>
          </a:p>
        </p:txBody>
      </p:sp>
      <p:pic>
        <p:nvPicPr>
          <p:cNvPr id="13316" name="Picture 6" descr="Рисунок9">
            <a:extLst>
              <a:ext uri="{FF2B5EF4-FFF2-40B4-BE49-F238E27FC236}">
                <a16:creationId xmlns:a16="http://schemas.microsoft.com/office/drawing/2014/main" id="{78399DAC-6DDE-4B6A-BBDA-9EF0DC22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://ns.infran.ru/img/portret.jpg">
            <a:extLst>
              <a:ext uri="{FF2B5EF4-FFF2-40B4-BE49-F238E27FC236}">
                <a16:creationId xmlns:a16="http://schemas.microsoft.com/office/drawing/2014/main" id="{8FF82E22-7E05-4FF0-8640-1265639C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962400"/>
            <a:ext cx="1676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">
            <a:extLst>
              <a:ext uri="{FF2B5EF4-FFF2-40B4-BE49-F238E27FC236}">
                <a16:creationId xmlns:a16="http://schemas.microsoft.com/office/drawing/2014/main" id="{CBCD2A0F-F679-4A05-8430-A0F4B8F6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3962400"/>
            <a:ext cx="286226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utoUpdateAnimBg="0"/>
      <p:bldP spid="6861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>
            <a:extLst>
              <a:ext uri="{FF2B5EF4-FFF2-40B4-BE49-F238E27FC236}">
                <a16:creationId xmlns:a16="http://schemas.microsoft.com/office/drawing/2014/main" id="{CC53EBCF-0BA6-48C4-81E7-0A18184F6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 eaLnBrk="1" hangingPunct="1"/>
            <a:r>
              <a:rPr lang="ru-RU" altLang="ru-RU" b="1">
                <a:cs typeface="Arial" panose="020B0604020202020204" pitchFamily="34" charset="0"/>
              </a:rPr>
              <a:t>«Все  профессии нужны. Все профессии важны».</a:t>
            </a:r>
            <a:endParaRPr lang="ru-RU" altLang="ru-RU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18D25DD3-B2B9-40E0-876C-84FC41B9A2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600" b="1"/>
              <a:t>Пять типов профессий</a:t>
            </a:r>
          </a:p>
          <a:p>
            <a:pPr algn="just" eaLnBrk="1" hangingPunct="1">
              <a:buFontTx/>
              <a:buNone/>
            </a:pPr>
            <a:r>
              <a:rPr lang="en-US" altLang="ru-RU" sz="2600" b="1"/>
              <a:t>	</a:t>
            </a:r>
            <a:r>
              <a:rPr lang="ru-RU" altLang="ru-RU" sz="2600" b="1"/>
              <a:t>Пятый тип: </a:t>
            </a:r>
            <a:r>
              <a:rPr lang="ru-RU" altLang="ru-RU" sz="2600" b="1">
                <a:solidFill>
                  <a:srgbClr val="FF0000"/>
                </a:solidFill>
              </a:rPr>
              <a:t>человек – художественный образ. </a:t>
            </a:r>
          </a:p>
          <a:p>
            <a:pPr algn="just" eaLnBrk="1" hangingPunct="1">
              <a:buFontTx/>
              <a:buNone/>
            </a:pPr>
            <a:r>
              <a:rPr lang="ru-RU" altLang="ru-RU" sz="2600" b="1"/>
              <a:t>		Профессиональная деятельность. , связанная  с ИСКУССТВОМ. </a:t>
            </a:r>
          </a:p>
          <a:p>
            <a:pPr algn="just" eaLnBrk="1" hangingPunct="1">
              <a:buFontTx/>
              <a:buNone/>
            </a:pPr>
            <a:r>
              <a:rPr lang="ru-RU" altLang="ru-RU" sz="2600" b="1"/>
              <a:t>Это:</a:t>
            </a:r>
          </a:p>
          <a:p>
            <a:pPr algn="just" eaLnBrk="1" hangingPunct="1"/>
            <a:r>
              <a:rPr lang="ru-RU" altLang="ru-RU" sz="2600" b="1"/>
              <a:t> музыканты, </a:t>
            </a:r>
          </a:p>
          <a:p>
            <a:pPr algn="just" eaLnBrk="1" hangingPunct="1"/>
            <a:r>
              <a:rPr lang="ru-RU" altLang="ru-RU" sz="2600" b="1"/>
              <a:t>художники, </a:t>
            </a:r>
          </a:p>
          <a:p>
            <a:pPr algn="just" eaLnBrk="1" hangingPunct="1"/>
            <a:r>
              <a:rPr lang="ru-RU" altLang="ru-RU" sz="2600" b="1"/>
              <a:t>актеры, </a:t>
            </a:r>
          </a:p>
          <a:p>
            <a:pPr algn="just" eaLnBrk="1" hangingPunct="1"/>
            <a:r>
              <a:rPr lang="ru-RU" altLang="ru-RU" sz="2600" b="1"/>
              <a:t>дизайнеры.</a:t>
            </a:r>
          </a:p>
        </p:txBody>
      </p:sp>
      <p:pic>
        <p:nvPicPr>
          <p:cNvPr id="14340" name="Рисунок 1">
            <a:extLst>
              <a:ext uri="{FF2B5EF4-FFF2-40B4-BE49-F238E27FC236}">
                <a16:creationId xmlns:a16="http://schemas.microsoft.com/office/drawing/2014/main" id="{51128897-1CD1-424D-8FF4-8879C2AB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3657600"/>
            <a:ext cx="28638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2">
            <a:extLst>
              <a:ext uri="{FF2B5EF4-FFF2-40B4-BE49-F238E27FC236}">
                <a16:creationId xmlns:a16="http://schemas.microsoft.com/office/drawing/2014/main" id="{86557820-74D4-41A1-9ACE-1523E68ED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28622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9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9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9573803B-446D-4404-B7C8-42D8F0181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3050"/>
            <a:ext cx="8991600" cy="946150"/>
          </a:xfrm>
        </p:spPr>
        <p:txBody>
          <a:bodyPr/>
          <a:lstStyle/>
          <a:p>
            <a:pPr algn="ctr"/>
            <a:r>
              <a:rPr lang="ru-RU" altLang="ru-RU" sz="4400"/>
              <a:t>1 тур</a:t>
            </a:r>
          </a:p>
        </p:txBody>
      </p:sp>
      <p:sp>
        <p:nvSpPr>
          <p:cNvPr id="15363" name="Текст 3">
            <a:extLst>
              <a:ext uri="{FF2B5EF4-FFF2-40B4-BE49-F238E27FC236}">
                <a16:creationId xmlns:a16="http://schemas.microsoft.com/office/drawing/2014/main" id="{AAD4BA91-7A9C-4E0D-B99B-8ADD67F2F2E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71600"/>
            <a:ext cx="9144000" cy="4754563"/>
          </a:xfrm>
        </p:spPr>
        <p:txBody>
          <a:bodyPr/>
          <a:lstStyle/>
          <a:p>
            <a:pPr algn="ctr"/>
            <a:r>
              <a:rPr lang="ru-RU" altLang="ru-RU" sz="1800" b="1">
                <a:solidFill>
                  <a:srgbClr val="FF0000"/>
                </a:solidFill>
              </a:rPr>
              <a:t>Задание №2 «Раздели на группы»</a:t>
            </a:r>
          </a:p>
          <a:p>
            <a:r>
              <a:rPr lang="ru-RU" altLang="ru-RU"/>
              <a:t>Авиаконструктор, Автогонщик, Автослесарь, Агроном, Адвокат, Актёр, Аниматор, Артист, Архитектор, Астролог, Астроном; Банкир, Бармен, Библиотекарь, Биолог, Бортинженер, Бортпроводник, Ботаник, Боцман, Бульдозерист, Бухгалтер, Вагоновожатый, Вахтёр, Верстальщик, Ветеринар, Винодел, Водитель, Водолаз, Воздухоплаватель, Вокалист, Воспитатель, Врач, Генетик, Геолог, Гид, Гримёр, Гувернантка, Дворник, Дизайнер, Дипломат, Дирижёр, Дрессировщик, Егерь, Железнодорожник, Жестянщик, Живописец, Животновод, Жокей, Жонглёр, Журналист, Забойщик, Заведующая, Заводчик, Завуч, Завхоз, Закройщик, Замерщик, Заправщик, Звонарь, Землекоп, Знахарь, Зоолог, Зоотехник, Иконописец, Иллюзионист, Иммунолог, Инженер, Инспектор, Инструктор, Инструментальщик, Ирригатор, Искусствовед, Испытатель, Историк, Ихтиолог, Кассир, Китобой, Комбайнёр, Кондитер, Космонавт, Кузнец, Лесник, Лесоруб, Лётчик, Логопед, Лодочник, Маляр, Массажист, Машинист, Милиционер, Моряк, Мясник, Наладчик, Невролог, Невропатолог, Нейрохирург, Нормировщик, Носильщик, Нотариус, Няня, Окулист, Оператор, Офицер, Официант, Охотник, Охранник, Парикмахер, Парфюмер, Певец, Пекарь, Переплётчик, Печатник, Печник, Пианист, Пилот, Писатель, Плотник, Повар, Пограничник, Пожарный, Полировщик, Портниха, Почтальон, Поэт, Программист, Продавец, Пчеловод, Рабочий, Радист, Режиссёр, Репортёр, Рыболов, Сантехник, Сварщик, Скотовод, Сталевар, Стилист, Столяр, Стоматолог, Сторож, Судья, Сыровар, Таксист, Телеведущий, Технолог, Товаровед, Токарь, Тракторист, Тренер, Трубочист, Уборщица, Угольщик, Укладчик, Укротитель, Управляющий, Уролог, Уфолог, Учёный, Учётчик, Учитель, Фармацевт, Фасовщик, Фельдшер, Фигурист, Физик, Фокусник, Фотограф, Фотокорреспондент, Фотомодель, Фрезеровщик, Химик, Хирург, Хлебороб, Хлопкороб, Хореограф, Художник, Цветовод, Цветочница, Церковнослужитель, Циркач, Цирюльник, Часовщик, Чеканщик, Чертёжник, Чесальщик, Чистильщик, Шарманщик, Швея, Шеф-повар, Шлифовщик, Шоумен, Шофёр, Штукатур, Штурман, Экономист, Экскаваторщик, Экскурсовод, Электрик, Этнограф, Юморист, Юнга, Юрист, Ямщик.</a:t>
            </a:r>
            <a:br>
              <a:rPr lang="ru-RU" altLang="ru-RU"/>
            </a:br>
            <a:endParaRPr lang="ru-RU" altLang="ru-RU"/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pPr algn="ctr"/>
            <a:endParaRPr lang="ru-RU" altLang="ru-RU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F5C89C85-B36B-4915-A426-5C0F505E8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3050"/>
            <a:ext cx="8991600" cy="946150"/>
          </a:xfrm>
        </p:spPr>
        <p:txBody>
          <a:bodyPr/>
          <a:lstStyle/>
          <a:p>
            <a:pPr algn="ctr"/>
            <a:r>
              <a:rPr lang="ru-RU" altLang="ru-RU" sz="4400"/>
              <a:t>1 тур</a:t>
            </a:r>
          </a:p>
        </p:txBody>
      </p:sp>
      <p:sp>
        <p:nvSpPr>
          <p:cNvPr id="16387" name="Текст 3">
            <a:extLst>
              <a:ext uri="{FF2B5EF4-FFF2-40B4-BE49-F238E27FC236}">
                <a16:creationId xmlns:a16="http://schemas.microsoft.com/office/drawing/2014/main" id="{33E14A99-8ED2-4D71-B4BA-CD2973D7AD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458200" cy="4754563"/>
          </a:xfrm>
        </p:spPr>
        <p:txBody>
          <a:bodyPr/>
          <a:lstStyle/>
          <a:p>
            <a:pPr algn="ctr"/>
            <a:endParaRPr lang="ru-RU" altLang="ru-RU" sz="1800" b="1">
              <a:solidFill>
                <a:srgbClr val="FF0000"/>
              </a:solidFill>
            </a:endParaRPr>
          </a:p>
          <a:p>
            <a:pPr algn="ctr"/>
            <a:r>
              <a:rPr lang="ru-RU" altLang="ru-RU" sz="1800" b="1">
                <a:solidFill>
                  <a:srgbClr val="FF0000"/>
                </a:solidFill>
              </a:rPr>
              <a:t>Задание №3 «Самые нужные профессии»</a:t>
            </a:r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r>
              <a:rPr lang="ru-RU" altLang="ru-RU" sz="2000" b="1"/>
              <a:t>«Самые модные профессии».</a:t>
            </a:r>
          </a:p>
          <a:p>
            <a:endParaRPr lang="ru-RU" altLang="ru-RU" sz="2000"/>
          </a:p>
          <a:p>
            <a:r>
              <a:rPr lang="ru-RU" altLang="ru-RU" sz="2000" b="1"/>
              <a:t> «Самые забытые профессии».</a:t>
            </a:r>
          </a:p>
          <a:p>
            <a:endParaRPr lang="ru-RU" altLang="ru-RU" sz="2000"/>
          </a:p>
          <a:p>
            <a:r>
              <a:rPr lang="ru-RU" altLang="ru-RU" sz="2000" b="1"/>
              <a:t> «Профессии, которые всегда нужны».</a:t>
            </a:r>
          </a:p>
          <a:p>
            <a:endParaRPr lang="ru-RU" altLang="ru-RU" sz="2000"/>
          </a:p>
          <a:p>
            <a:r>
              <a:rPr lang="ru-RU" altLang="ru-RU" sz="2000" b="1"/>
              <a:t> «Самые отважные профессии».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82E0D7C5-A55F-4872-91D7-54D20E48B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3050"/>
            <a:ext cx="8991600" cy="946150"/>
          </a:xfrm>
        </p:spPr>
        <p:txBody>
          <a:bodyPr/>
          <a:lstStyle/>
          <a:p>
            <a:pPr algn="ctr"/>
            <a:r>
              <a:rPr lang="ru-RU" altLang="ru-RU" sz="4400"/>
              <a:t>1 тур</a:t>
            </a:r>
          </a:p>
        </p:txBody>
      </p:sp>
      <p:sp>
        <p:nvSpPr>
          <p:cNvPr id="17411" name="Текст 3">
            <a:extLst>
              <a:ext uri="{FF2B5EF4-FFF2-40B4-BE49-F238E27FC236}">
                <a16:creationId xmlns:a16="http://schemas.microsoft.com/office/drawing/2014/main" id="{4139A3B0-1AA9-461E-ACFD-4DE2DE03642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458200" cy="4754563"/>
          </a:xfrm>
        </p:spPr>
        <p:txBody>
          <a:bodyPr/>
          <a:lstStyle/>
          <a:p>
            <a:pPr algn="ctr"/>
            <a:endParaRPr lang="ru-RU" altLang="ru-RU" sz="1800" b="1">
              <a:solidFill>
                <a:srgbClr val="FF0000"/>
              </a:solidFill>
            </a:endParaRPr>
          </a:p>
          <a:p>
            <a:pPr algn="ctr"/>
            <a:r>
              <a:rPr lang="ru-RU" altLang="ru-RU" sz="1800" b="1">
                <a:solidFill>
                  <a:srgbClr val="FF0000"/>
                </a:solidFill>
              </a:rPr>
              <a:t>Задание №4 «Словарь профессий»</a:t>
            </a:r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Аниматор - 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мультипликатор, художник, рисующий кадры для мультипликационных фильмов. Работник сферы развлечений. Массовик-затейник.</a:t>
            </a: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Мерчендайзер — это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 по продвижению продукции в розничной торговле. Основная его задача — поддерживать положительный имидж своей фирмы, обеспечивать выгодное расположение продукции на магазинных полках, отслеживать ее постоянное наличие в продаже. Он снабжает магазины рекламой, дарит от имени фирмы сувениры.</a:t>
            </a: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Архивариус - 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 и в учреждениях организует хранение и обеспечивает сохранность документальных материалов. Систематизирует и ведет учет дел в архиве. Выдает документы для пользования, а также справки на основе сведений, содержащихся в документах архива.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B5702496-0BA9-4F85-8531-213040FB5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3050"/>
            <a:ext cx="8991600" cy="946150"/>
          </a:xfrm>
        </p:spPr>
        <p:txBody>
          <a:bodyPr/>
          <a:lstStyle/>
          <a:p>
            <a:pPr algn="ctr"/>
            <a:r>
              <a:rPr lang="ru-RU" altLang="ru-RU" sz="4400"/>
              <a:t>1 тур</a:t>
            </a:r>
          </a:p>
        </p:txBody>
      </p:sp>
      <p:sp>
        <p:nvSpPr>
          <p:cNvPr id="18435" name="Текст 3">
            <a:extLst>
              <a:ext uri="{FF2B5EF4-FFF2-40B4-BE49-F238E27FC236}">
                <a16:creationId xmlns:a16="http://schemas.microsoft.com/office/drawing/2014/main" id="{75DFC725-2CDF-42E4-812A-CAC7E04761A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458200" cy="4754563"/>
          </a:xfrm>
        </p:spPr>
        <p:txBody>
          <a:bodyPr/>
          <a:lstStyle/>
          <a:p>
            <a:pPr algn="ctr"/>
            <a:endParaRPr lang="ru-RU" altLang="ru-RU" sz="1800" b="1">
              <a:solidFill>
                <a:srgbClr val="FF0000"/>
              </a:solidFill>
            </a:endParaRPr>
          </a:p>
          <a:p>
            <a:pPr algn="ctr"/>
            <a:r>
              <a:rPr lang="ru-RU" altLang="ru-RU" sz="1800" b="1">
                <a:solidFill>
                  <a:srgbClr val="FF0000"/>
                </a:solidFill>
              </a:rPr>
              <a:t>Задание №4 «Словарь профессий»</a:t>
            </a:r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Сомелье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работник ресторана, который отвечает за покупку, хранение и продажу вин.</a:t>
            </a: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Бондарь – 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изготовлению бочек.</a:t>
            </a: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Стрингер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– журналист, первым пребывающий на место происшествия, показывают «правду без купюр»</a:t>
            </a: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Витражист - 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на предприятиях, выполняющих рекламно-оформительские и макетные работы. Вырезает и изготавливает по чертежам и шаблонам детали из стекла. На бесцветное стекло наносит узор гравированием или травлением. Загружает в печи разрисованные стекла для обжига. Изготавливает формы для отлива толстого стекла. Монтирует и устанавливает витражи, армирует их свинцовой, стальной или пластмассовой лентой.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409501C6-FC69-4516-8D87-259D48B89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3050"/>
            <a:ext cx="8991600" cy="946150"/>
          </a:xfrm>
        </p:spPr>
        <p:txBody>
          <a:bodyPr/>
          <a:lstStyle/>
          <a:p>
            <a:pPr algn="ctr"/>
            <a:r>
              <a:rPr lang="ru-RU" altLang="ru-RU" sz="4400"/>
              <a:t>1 тур</a:t>
            </a:r>
          </a:p>
        </p:txBody>
      </p:sp>
      <p:sp>
        <p:nvSpPr>
          <p:cNvPr id="19459" name="Текст 3">
            <a:extLst>
              <a:ext uri="{FF2B5EF4-FFF2-40B4-BE49-F238E27FC236}">
                <a16:creationId xmlns:a16="http://schemas.microsoft.com/office/drawing/2014/main" id="{14E324B9-979D-4B25-97FD-3B870354266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458200" cy="4754563"/>
          </a:xfrm>
        </p:spPr>
        <p:txBody>
          <a:bodyPr/>
          <a:lstStyle/>
          <a:p>
            <a:pPr algn="ctr"/>
            <a:endParaRPr lang="ru-RU" altLang="ru-RU" sz="1800" b="1">
              <a:solidFill>
                <a:srgbClr val="FF0000"/>
              </a:solidFill>
            </a:endParaRPr>
          </a:p>
          <a:p>
            <a:pPr algn="ctr"/>
            <a:r>
              <a:rPr lang="ru-RU" altLang="ru-RU" sz="1800" b="1">
                <a:solidFill>
                  <a:srgbClr val="FF0000"/>
                </a:solidFill>
              </a:rPr>
              <a:t>Задание №4 «Словарь профессий»</a:t>
            </a:r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Титестер - 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дегустации (оценке качества по виду, вкусу и запаху) чая.</a:t>
            </a: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специалист по организации транспортировки продукции. Профессия приобретает все больший спрос, для ее получения необходимы базовое экономическое образование и курсы специализации.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Веб-мастер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работает с сетями, разрабатывает проекты сайтов. В настоящее время наблюдается пик востребованности профессии. Спрос со временем упадает, но веб-мастеру можно легко переквалифицироваться в менеджера информационных сетей, специалиста по информационным технологиям. Для этого важно иметь образование в области экономики и управления.</a:t>
            </a: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12F2E52C-7524-47E0-A6ED-009B3E5B2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3050"/>
            <a:ext cx="8991600" cy="946150"/>
          </a:xfrm>
        </p:spPr>
        <p:txBody>
          <a:bodyPr/>
          <a:lstStyle/>
          <a:p>
            <a:pPr algn="ctr"/>
            <a:r>
              <a:rPr lang="ru-RU" altLang="ru-RU" sz="4400"/>
              <a:t>1 тур</a:t>
            </a:r>
          </a:p>
        </p:txBody>
      </p:sp>
      <p:sp>
        <p:nvSpPr>
          <p:cNvPr id="20483" name="Текст 3">
            <a:extLst>
              <a:ext uri="{FF2B5EF4-FFF2-40B4-BE49-F238E27FC236}">
                <a16:creationId xmlns:a16="http://schemas.microsoft.com/office/drawing/2014/main" id="{ACD4376F-1480-43F8-A6A9-DE098CE376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458200" cy="4754563"/>
          </a:xfrm>
        </p:spPr>
        <p:txBody>
          <a:bodyPr/>
          <a:lstStyle/>
          <a:p>
            <a:pPr algn="ctr"/>
            <a:endParaRPr lang="ru-RU" altLang="ru-RU" sz="1800" b="1">
              <a:solidFill>
                <a:srgbClr val="FF0000"/>
              </a:solidFill>
            </a:endParaRPr>
          </a:p>
          <a:p>
            <a:pPr algn="ctr"/>
            <a:r>
              <a:rPr lang="ru-RU" altLang="ru-RU" sz="1800" b="1">
                <a:solidFill>
                  <a:srgbClr val="FF0000"/>
                </a:solidFill>
              </a:rPr>
              <a:t>Задание №4 «Словарь профессий»</a:t>
            </a:r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Фандрайзер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ищет деньги и возможности для дальнейшего развития организаций. Спрос на профессию постоянно высок. Необходим целый комплекс способностей: умение общаться, уверенность в себе, аналитические склонности, интуиция. Курсы по фандрайзенгу (дополнительное образование) часто работает при крупных научных центрах.</a:t>
            </a: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РR-агент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специалист по рекламе и связям с общественностью. Необходимо гуманитарное образование, например, “политолог” или “журналист”. В России эта профессия часто называется “пресс – секретарь” и пользуется неизменным спросом как на предприятиях, так и в различных общественно – политических объединениях.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A29C32D5-9DFB-4936-A18D-F6FDF6AEF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3050"/>
            <a:ext cx="8991600" cy="946150"/>
          </a:xfrm>
        </p:spPr>
        <p:txBody>
          <a:bodyPr/>
          <a:lstStyle/>
          <a:p>
            <a:pPr algn="ctr"/>
            <a:r>
              <a:rPr lang="ru-RU" altLang="ru-RU" sz="4400"/>
              <a:t>1 тур</a:t>
            </a:r>
          </a:p>
        </p:txBody>
      </p:sp>
      <p:sp>
        <p:nvSpPr>
          <p:cNvPr id="21507" name="Текст 3">
            <a:extLst>
              <a:ext uri="{FF2B5EF4-FFF2-40B4-BE49-F238E27FC236}">
                <a16:creationId xmlns:a16="http://schemas.microsoft.com/office/drawing/2014/main" id="{2C3AF99C-77BC-458F-8C59-D5B52F4290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458200" cy="4754563"/>
          </a:xfrm>
        </p:spPr>
        <p:txBody>
          <a:bodyPr/>
          <a:lstStyle/>
          <a:p>
            <a:pPr algn="ctr"/>
            <a:endParaRPr lang="ru-RU" altLang="ru-RU" sz="1800" b="1">
              <a:solidFill>
                <a:srgbClr val="FF0000"/>
              </a:solidFill>
            </a:endParaRPr>
          </a:p>
          <a:p>
            <a:pPr algn="ctr"/>
            <a:r>
              <a:rPr lang="ru-RU" altLang="ru-RU" sz="1800" b="1">
                <a:solidFill>
                  <a:srgbClr val="FF0000"/>
                </a:solidFill>
              </a:rPr>
              <a:t>Задание №5 «Профессиональный Синквейн»</a:t>
            </a:r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pPr algn="ctr"/>
            <a:r>
              <a:rPr lang="ru-RU" altLang="ru-RU" sz="4800" b="1">
                <a:solidFill>
                  <a:srgbClr val="002060"/>
                </a:solidFill>
              </a:rPr>
              <a:t>Строитель</a:t>
            </a:r>
          </a:p>
          <a:p>
            <a:pPr algn="ctr"/>
            <a:endParaRPr lang="ru-RU" altLang="ru-RU" sz="4800" b="1">
              <a:solidFill>
                <a:srgbClr val="002060"/>
              </a:solidFill>
            </a:endParaRPr>
          </a:p>
          <a:p>
            <a:pPr algn="ctr"/>
            <a:r>
              <a:rPr lang="ru-RU" altLang="ru-RU" sz="4800" b="1">
                <a:solidFill>
                  <a:srgbClr val="002060"/>
                </a:solidFill>
              </a:rPr>
              <a:t>Электрик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>
            <a:extLst>
              <a:ext uri="{FF2B5EF4-FFF2-40B4-BE49-F238E27FC236}">
                <a16:creationId xmlns:a16="http://schemas.microsoft.com/office/drawing/2014/main" id="{9B32B926-7947-4AD5-A91D-3DEA836F8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Цели: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C58C8F55-81B3-4CCC-B8BA-A1C2EECA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752600"/>
            <a:ext cx="8991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altLang="ru-RU" sz="2400" b="1" dirty="0">
                <a:solidFill>
                  <a:srgbClr val="2C2C84"/>
                </a:solidFill>
              </a:rPr>
              <a:t>Познакомить с профессиями, востребованными на рынке труда. 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altLang="ru-RU" sz="2400" b="1" dirty="0">
                <a:solidFill>
                  <a:srgbClr val="2C2C84"/>
                </a:solidFill>
              </a:rPr>
              <a:t>Создание условий для формирования у учащихся представлений о мире профессий.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altLang="ru-RU" sz="2400" b="1" dirty="0">
                <a:solidFill>
                  <a:srgbClr val="2C2C84"/>
                </a:solidFill>
              </a:rPr>
              <a:t>Сформировать положительное отношение к осознанному профессиональному выбору. 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altLang="ru-RU" sz="2400" b="1" dirty="0">
                <a:solidFill>
                  <a:srgbClr val="2C2C84"/>
                </a:solidFill>
              </a:rPr>
              <a:t>Побудить к поиску информации о профессии, которую вы выбрали, саморазвитию, самовоспитанию. 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ru-RU" altLang="ru-RU" sz="3200" b="1" dirty="0">
                <a:solidFill>
                  <a:srgbClr val="2C2C84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D5ACA6AC-506F-4C5D-81B2-91FA71D53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182563"/>
            <a:ext cx="8991600" cy="914401"/>
          </a:xfrm>
        </p:spPr>
        <p:txBody>
          <a:bodyPr/>
          <a:lstStyle/>
          <a:p>
            <a:pPr algn="ctr"/>
            <a:r>
              <a:rPr lang="ru-RU" altLang="ru-RU" sz="4400"/>
              <a:t>1 тур</a:t>
            </a:r>
          </a:p>
        </p:txBody>
      </p:sp>
      <p:sp>
        <p:nvSpPr>
          <p:cNvPr id="22531" name="Текст 3">
            <a:extLst>
              <a:ext uri="{FF2B5EF4-FFF2-40B4-BE49-F238E27FC236}">
                <a16:creationId xmlns:a16="http://schemas.microsoft.com/office/drawing/2014/main" id="{48949C5A-516B-4295-9A13-E91A01F969C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5450" y="609600"/>
            <a:ext cx="8413750" cy="5516563"/>
          </a:xfrm>
        </p:spPr>
        <p:txBody>
          <a:bodyPr/>
          <a:lstStyle/>
          <a:p>
            <a:pPr algn="ctr"/>
            <a:endParaRPr lang="ru-RU" altLang="ru-RU" sz="1800" b="1">
              <a:solidFill>
                <a:srgbClr val="FF0000"/>
              </a:solidFill>
            </a:endParaRPr>
          </a:p>
          <a:p>
            <a:pPr algn="ctr"/>
            <a:r>
              <a:rPr lang="ru-RU" altLang="ru-RU" sz="1800" b="1">
                <a:solidFill>
                  <a:srgbClr val="FF0000"/>
                </a:solidFill>
              </a:rPr>
              <a:t>Задание № 6 «Эрудит»</a:t>
            </a:r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endParaRPr lang="ru-RU" altLang="ru-RU" sz="1800" b="1">
              <a:solidFill>
                <a:srgbClr val="FF0000"/>
              </a:solidFill>
            </a:endParaRPr>
          </a:p>
          <a:p>
            <a:endParaRPr lang="ru-RU" altLang="ru-RU" sz="1800" b="1">
              <a:solidFill>
                <a:srgbClr val="FF0000"/>
              </a:solidFill>
            </a:endParaRPr>
          </a:p>
        </p:txBody>
      </p:sp>
      <p:pic>
        <p:nvPicPr>
          <p:cNvPr id="22532" name="Рисунок 1">
            <a:extLst>
              <a:ext uri="{FF2B5EF4-FFF2-40B4-BE49-F238E27FC236}">
                <a16:creationId xmlns:a16="http://schemas.microsoft.com/office/drawing/2014/main" id="{C1ACE13A-79EF-470F-A593-94ADCF24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17778"/>
          <a:stretch>
            <a:fillRect/>
          </a:stretch>
        </p:blipFill>
        <p:spPr bwMode="auto">
          <a:xfrm>
            <a:off x="319088" y="1524000"/>
            <a:ext cx="85534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D17D38CD-C1D0-4A94-B235-EB29E0B09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3050"/>
            <a:ext cx="8991600" cy="946150"/>
          </a:xfrm>
        </p:spPr>
        <p:txBody>
          <a:bodyPr/>
          <a:lstStyle/>
          <a:p>
            <a:pPr algn="ctr"/>
            <a:r>
              <a:rPr lang="ru-RU" altLang="ru-RU" sz="4400"/>
              <a:t>2 тур</a:t>
            </a:r>
          </a:p>
        </p:txBody>
      </p:sp>
      <p:sp>
        <p:nvSpPr>
          <p:cNvPr id="23555" name="Текст 3">
            <a:extLst>
              <a:ext uri="{FF2B5EF4-FFF2-40B4-BE49-F238E27FC236}">
                <a16:creationId xmlns:a16="http://schemas.microsoft.com/office/drawing/2014/main" id="{B7F259D6-3D7E-43C4-B5F5-EDBF48A04DF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95400"/>
            <a:ext cx="8458200" cy="4754563"/>
          </a:xfrm>
        </p:spPr>
        <p:txBody>
          <a:bodyPr/>
          <a:lstStyle/>
          <a:p>
            <a:pPr algn="ctr"/>
            <a:endParaRPr lang="ru-RU" altLang="ru-RU" sz="1800" b="1">
              <a:solidFill>
                <a:srgbClr val="FF0000"/>
              </a:solidFill>
            </a:endParaRPr>
          </a:p>
          <a:p>
            <a:pPr algn="ctr"/>
            <a:endParaRPr lang="ru-RU" altLang="ru-RU" sz="1800" b="1">
              <a:solidFill>
                <a:srgbClr val="FF0000"/>
              </a:solidFill>
            </a:endParaRPr>
          </a:p>
          <a:p>
            <a:pPr algn="ctr"/>
            <a:r>
              <a:rPr lang="ru-RU" altLang="ru-RU" sz="4800" b="1">
                <a:solidFill>
                  <a:schemeClr val="tx1"/>
                </a:solidFill>
              </a:rPr>
              <a:t>СВОЯ ИГРА </a:t>
            </a:r>
          </a:p>
          <a:p>
            <a:pPr algn="ctr"/>
            <a:endParaRPr lang="ru-RU" altLang="ru-RU" sz="32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5EBA75-4D64-478C-A211-387FC2D802A2}"/>
              </a:ext>
            </a:extLst>
          </p:cNvPr>
          <p:cNvSpPr/>
          <p:nvPr/>
        </p:nvSpPr>
        <p:spPr>
          <a:xfrm>
            <a:off x="76200" y="3276600"/>
            <a:ext cx="8991600" cy="213360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alt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B8FF5"/>
                </a:solidFill>
              </a:rPr>
              <a:t>«КАЛЕЙДОСКОП ПРОФЕССИЙ»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B8FF5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31313E9-5B4F-4E9C-B0BC-FB3D1AE36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" y="0"/>
            <a:ext cx="8991600" cy="6126163"/>
          </a:xfr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Факторы, влияющие на выбор профессии:</a:t>
            </a:r>
          </a:p>
          <a:p>
            <a:pPr marL="266700" indent="-266700" algn="just">
              <a:buFontTx/>
              <a:buBlip>
                <a:blip r:embed="rId2"/>
              </a:buBlip>
              <a:defRPr/>
            </a:pPr>
            <a:r>
              <a:rPr lang="ru-RU" sz="2200" b="1" dirty="0">
                <a:cs typeface="Arial" pitchFamily="34" charset="0"/>
              </a:rPr>
              <a:t>Востребованность на рынке труда. </a:t>
            </a:r>
          </a:p>
          <a:p>
            <a:pPr marL="266700" indent="-266700" algn="just">
              <a:buFontTx/>
              <a:buBlip>
                <a:blip r:embed="rId2"/>
              </a:buBlip>
              <a:defRPr/>
            </a:pPr>
            <a:r>
              <a:rPr lang="ru-RU" sz="2200" b="1" dirty="0">
                <a:cs typeface="Arial" pitchFamily="34" charset="0"/>
              </a:rPr>
              <a:t>Доходность. </a:t>
            </a:r>
          </a:p>
          <a:p>
            <a:pPr marL="266700" indent="-266700" algn="just">
              <a:buFontTx/>
              <a:buBlip>
                <a:blip r:embed="rId2"/>
              </a:buBlip>
              <a:defRPr/>
            </a:pPr>
            <a:r>
              <a:rPr lang="ru-RU" sz="2200" b="1" dirty="0">
                <a:cs typeface="Arial" pitchFamily="34" charset="0"/>
              </a:rPr>
              <a:t>Требования к умственным и физическим способностям, здоровью (космонавт, водолаз). </a:t>
            </a:r>
          </a:p>
          <a:p>
            <a:pPr marL="266700" indent="-266700" algn="just">
              <a:buFontTx/>
              <a:buBlip>
                <a:blip r:embed="rId2"/>
              </a:buBlip>
              <a:defRPr/>
            </a:pPr>
            <a:r>
              <a:rPr lang="ru-RU" sz="2200" b="1" dirty="0">
                <a:cs typeface="Arial" pitchFamily="34" charset="0"/>
              </a:rPr>
              <a:t>Нервно-эмоциональная напряженность (милиционер, учитель, МЧС, шахтер). </a:t>
            </a:r>
          </a:p>
          <a:p>
            <a:pPr marL="266700" indent="-266700" algn="just">
              <a:buFontTx/>
              <a:buBlip>
                <a:blip r:embed="rId2"/>
              </a:buBlip>
              <a:defRPr/>
            </a:pPr>
            <a:r>
              <a:rPr lang="ru-RU" sz="2200" b="1" dirty="0">
                <a:cs typeface="Arial" pitchFamily="34" charset="0"/>
              </a:rPr>
              <a:t>Образование  (врач, учитель, психолог, ученый). </a:t>
            </a:r>
          </a:p>
          <a:p>
            <a:pPr marL="266700" indent="-266700" algn="just">
              <a:buFontTx/>
              <a:buBlip>
                <a:blip r:embed="rId2"/>
              </a:buBlip>
              <a:defRPr/>
            </a:pPr>
            <a:r>
              <a:rPr lang="ru-RU" sz="2200" b="1" dirty="0">
                <a:cs typeface="Arial" pitchFamily="34" charset="0"/>
              </a:rPr>
              <a:t>Возможность проявить творчество (художник, поэт, танцор, дизайнер, парикмахер, портной). </a:t>
            </a:r>
          </a:p>
          <a:p>
            <a:pPr marL="266700" indent="-266700" algn="just">
              <a:buFontTx/>
              <a:buBlip>
                <a:blip r:embed="rId2"/>
              </a:buBlip>
              <a:defRPr/>
            </a:pPr>
            <a:r>
              <a:rPr lang="ru-RU" sz="2200" b="1" dirty="0">
                <a:cs typeface="Arial" pitchFamily="34" charset="0"/>
              </a:rPr>
              <a:t>Положительное влияние на семейную жизнь. </a:t>
            </a:r>
          </a:p>
          <a:p>
            <a:pPr marL="266700" indent="-266700" algn="just">
              <a:buFontTx/>
              <a:buBlip>
                <a:blip r:embed="rId2"/>
              </a:buBlip>
              <a:defRPr/>
            </a:pPr>
            <a:r>
              <a:rPr lang="ru-RU" sz="2200" b="1" dirty="0">
                <a:cs typeface="Arial" pitchFamily="34" charset="0"/>
              </a:rPr>
              <a:t>Общение в труде (работа в коллективе или индивидуальная работа). </a:t>
            </a:r>
          </a:p>
          <a:p>
            <a:pPr marL="266700" indent="-266700" algn="just">
              <a:buFontTx/>
              <a:buBlip>
                <a:blip r:embed="rId2"/>
              </a:buBlip>
              <a:defRPr/>
            </a:pPr>
            <a:r>
              <a:rPr lang="ru-RU" sz="2200" b="1" dirty="0">
                <a:cs typeface="Arial" pitchFamily="34" charset="0"/>
              </a:rPr>
              <a:t>Возможность карьерного роста (важно или не важно).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8D127C9-4064-421D-8527-316F40727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" y="0"/>
            <a:ext cx="8991600" cy="6126163"/>
          </a:xfr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Формула успеха при выборе профессии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3" name="Содержимое 8">
            <a:extLst>
              <a:ext uri="{FF2B5EF4-FFF2-40B4-BE49-F238E27FC236}">
                <a16:creationId xmlns:a16="http://schemas.microsoft.com/office/drawing/2014/main" id="{8BEF3545-77DA-4AC4-BCA8-219331855526}"/>
              </a:ext>
            </a:extLst>
          </p:cNvPr>
          <p:cNvGraphicFramePr>
            <a:graphicFrameLocks/>
          </p:cNvGraphicFramePr>
          <p:nvPr/>
        </p:nvGraphicFramePr>
        <p:xfrm>
          <a:off x="1259632" y="1844824"/>
          <a:ext cx="624075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TextBox 4">
            <a:extLst>
              <a:ext uri="{FF2B5EF4-FFF2-40B4-BE49-F238E27FC236}">
                <a16:creationId xmlns:a16="http://schemas.microsoft.com/office/drawing/2014/main" id="{E94F6ECF-9944-45AF-A89C-15025AB5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5003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E18E86B0-286F-4889-A79E-A8AC06CCC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492375"/>
            <a:ext cx="201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2400" b="1">
                <a:solidFill>
                  <a:srgbClr val="611617"/>
                </a:solidFill>
                <a:latin typeface="Comic Sans MS" panose="030F0702030302020204" pitchFamily="66" charset="0"/>
              </a:rPr>
              <a:t>мечты</a:t>
            </a:r>
            <a:r>
              <a:rPr lang="ru-RU" altLang="ru-RU" sz="2400">
                <a:solidFill>
                  <a:srgbClr val="003399"/>
                </a:solidFill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25606" name="Прямая со стрелкой 6">
            <a:extLst>
              <a:ext uri="{FF2B5EF4-FFF2-40B4-BE49-F238E27FC236}">
                <a16:creationId xmlns:a16="http://schemas.microsoft.com/office/drawing/2014/main" id="{BB4BCD9D-5D42-4219-AE2E-8926524437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51500" y="2708275"/>
            <a:ext cx="1152525" cy="73025"/>
          </a:xfrm>
          <a:prstGeom prst="straightConnector1">
            <a:avLst/>
          </a:prstGeom>
          <a:noFill/>
          <a:ln w="9525" algn="ctr">
            <a:solidFill>
              <a:srgbClr val="4B22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7" name="TextBox 7">
            <a:extLst>
              <a:ext uri="{FF2B5EF4-FFF2-40B4-BE49-F238E27FC236}">
                <a16:creationId xmlns:a16="http://schemas.microsoft.com/office/drawing/2014/main" id="{85A13FA7-5F5A-4D6F-9FB3-CF845564A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997200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611617"/>
                </a:solidFill>
                <a:latin typeface="Comic Sans MS" panose="030F0702030302020204" pitchFamily="66" charset="0"/>
              </a:rPr>
              <a:t>интересы</a:t>
            </a:r>
          </a:p>
        </p:txBody>
      </p:sp>
      <p:cxnSp>
        <p:nvCxnSpPr>
          <p:cNvPr id="25608" name="Прямая со стрелкой 8">
            <a:extLst>
              <a:ext uri="{FF2B5EF4-FFF2-40B4-BE49-F238E27FC236}">
                <a16:creationId xmlns:a16="http://schemas.microsoft.com/office/drawing/2014/main" id="{C0EFDA7A-9E7A-4C5D-904B-0F6EC92E82A7}"/>
              </a:ext>
            </a:extLst>
          </p:cNvPr>
          <p:cNvCxnSpPr>
            <a:cxnSpLocks noChangeShapeType="1"/>
            <a:endCxn id="25607" idx="1"/>
          </p:cNvCxnSpPr>
          <p:nvPr/>
        </p:nvCxnSpPr>
        <p:spPr bwMode="auto">
          <a:xfrm>
            <a:off x="5724525" y="3213100"/>
            <a:ext cx="576263" cy="14288"/>
          </a:xfrm>
          <a:prstGeom prst="straightConnector1">
            <a:avLst/>
          </a:prstGeom>
          <a:noFill/>
          <a:ln w="9525" algn="ctr">
            <a:solidFill>
              <a:srgbClr val="4B22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9" name="TextBox 9">
            <a:extLst>
              <a:ext uri="{FF2B5EF4-FFF2-40B4-BE49-F238E27FC236}">
                <a16:creationId xmlns:a16="http://schemas.microsoft.com/office/drawing/2014/main" id="{FE0C1DBD-64AE-4F98-8088-207A120DF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143125"/>
            <a:ext cx="237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3399"/>
                </a:solidFill>
                <a:latin typeface="Comic Sans MS" panose="030F0702030302020204" pitchFamily="66" charset="0"/>
              </a:rPr>
              <a:t>  </a:t>
            </a:r>
            <a:r>
              <a:rPr lang="ru-RU" altLang="ru-RU" sz="2400" b="1">
                <a:solidFill>
                  <a:srgbClr val="611617"/>
                </a:solidFill>
                <a:latin typeface="Comic Sans MS" panose="030F0702030302020204" pitchFamily="66" charset="0"/>
              </a:rPr>
              <a:t>склонности</a:t>
            </a:r>
          </a:p>
        </p:txBody>
      </p:sp>
      <p:cxnSp>
        <p:nvCxnSpPr>
          <p:cNvPr id="25610" name="Прямая со стрелкой 10">
            <a:extLst>
              <a:ext uri="{FF2B5EF4-FFF2-40B4-BE49-F238E27FC236}">
                <a16:creationId xmlns:a16="http://schemas.microsoft.com/office/drawing/2014/main" id="{E38CAAFA-FFFD-4EFC-B953-06A64CE20993}"/>
              </a:ext>
            </a:extLst>
          </p:cNvPr>
          <p:cNvCxnSpPr>
            <a:cxnSpLocks noChangeShapeType="1"/>
            <a:stCxn id="25604" idx="0"/>
          </p:cNvCxnSpPr>
          <p:nvPr/>
        </p:nvCxnSpPr>
        <p:spPr bwMode="auto">
          <a:xfrm flipV="1">
            <a:off x="5592763" y="2349500"/>
            <a:ext cx="708025" cy="150813"/>
          </a:xfrm>
          <a:prstGeom prst="straightConnector1">
            <a:avLst/>
          </a:prstGeom>
          <a:noFill/>
          <a:ln w="9525" algn="ctr">
            <a:solidFill>
              <a:srgbClr val="4B22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1" name="TextBox 11">
            <a:extLst>
              <a:ext uri="{FF2B5EF4-FFF2-40B4-BE49-F238E27FC236}">
                <a16:creationId xmlns:a16="http://schemas.microsoft.com/office/drawing/2014/main" id="{B0755EA1-5A27-4EAA-B912-39CAC5E9B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700213"/>
            <a:ext cx="172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611617"/>
                </a:solidFill>
                <a:latin typeface="Comic Sans MS" panose="030F0702030302020204" pitchFamily="66" charset="0"/>
              </a:rPr>
              <a:t>желания</a:t>
            </a:r>
          </a:p>
        </p:txBody>
      </p:sp>
      <p:cxnSp>
        <p:nvCxnSpPr>
          <p:cNvPr id="25612" name="Прямая со стрелкой 12">
            <a:extLst>
              <a:ext uri="{FF2B5EF4-FFF2-40B4-BE49-F238E27FC236}">
                <a16:creationId xmlns:a16="http://schemas.microsoft.com/office/drawing/2014/main" id="{412F6C59-7E61-4312-A240-B3FCB65EF5C1}"/>
              </a:ext>
            </a:extLst>
          </p:cNvPr>
          <p:cNvCxnSpPr>
            <a:cxnSpLocks noChangeShapeType="1"/>
            <a:endCxn id="25611" idx="1"/>
          </p:cNvCxnSpPr>
          <p:nvPr/>
        </p:nvCxnSpPr>
        <p:spPr bwMode="auto">
          <a:xfrm flipV="1">
            <a:off x="5000625" y="1931988"/>
            <a:ext cx="1371600" cy="425450"/>
          </a:xfrm>
          <a:prstGeom prst="straightConnector1">
            <a:avLst/>
          </a:prstGeom>
          <a:noFill/>
          <a:ln w="9525" algn="ctr">
            <a:solidFill>
              <a:srgbClr val="4B22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3" name="TextBox 13">
            <a:extLst>
              <a:ext uri="{FF2B5EF4-FFF2-40B4-BE49-F238E27FC236}">
                <a16:creationId xmlns:a16="http://schemas.microsoft.com/office/drawing/2014/main" id="{72AF1CC5-3F30-4BBD-A5D0-02F180C85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929313"/>
            <a:ext cx="385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11617"/>
                </a:solidFill>
                <a:latin typeface="Comic Sans MS" panose="030F0702030302020204" pitchFamily="66" charset="0"/>
              </a:rPr>
              <a:t>Потребности на рынке труда</a:t>
            </a:r>
          </a:p>
        </p:txBody>
      </p:sp>
      <p:cxnSp>
        <p:nvCxnSpPr>
          <p:cNvPr id="25614" name="Прямая со стрелкой 14">
            <a:extLst>
              <a:ext uri="{FF2B5EF4-FFF2-40B4-BE49-F238E27FC236}">
                <a16:creationId xmlns:a16="http://schemas.microsoft.com/office/drawing/2014/main" id="{71E27240-43F4-4A19-AB1A-DB6A386388F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92275" y="5300663"/>
            <a:ext cx="935038" cy="649287"/>
          </a:xfrm>
          <a:prstGeom prst="straightConnector1">
            <a:avLst/>
          </a:prstGeom>
          <a:noFill/>
          <a:ln w="9525" algn="ctr">
            <a:solidFill>
              <a:srgbClr val="4B22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TextBox 15">
            <a:extLst>
              <a:ext uri="{FF2B5EF4-FFF2-40B4-BE49-F238E27FC236}">
                <a16:creationId xmlns:a16="http://schemas.microsoft.com/office/drawing/2014/main" id="{88EABFBD-5E3B-4F56-A3EB-AFDC98AA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005263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611617"/>
                </a:solidFill>
                <a:latin typeface="Comic Sans MS" panose="030F0702030302020204" pitchFamily="66" charset="0"/>
              </a:rPr>
              <a:t>способности</a:t>
            </a:r>
          </a:p>
        </p:txBody>
      </p:sp>
      <p:cxnSp>
        <p:nvCxnSpPr>
          <p:cNvPr id="25616" name="Прямая со стрелкой 16">
            <a:extLst>
              <a:ext uri="{FF2B5EF4-FFF2-40B4-BE49-F238E27FC236}">
                <a16:creationId xmlns:a16="http://schemas.microsoft.com/office/drawing/2014/main" id="{5CC5230E-9F50-4BEB-A777-0A7DC5A3D47A}"/>
              </a:ext>
            </a:extLst>
          </p:cNvPr>
          <p:cNvCxnSpPr>
            <a:cxnSpLocks noChangeShapeType="1"/>
            <a:endCxn id="25615" idx="1"/>
          </p:cNvCxnSpPr>
          <p:nvPr/>
        </p:nvCxnSpPr>
        <p:spPr bwMode="auto">
          <a:xfrm flipV="1">
            <a:off x="6300788" y="4235450"/>
            <a:ext cx="503237" cy="130175"/>
          </a:xfrm>
          <a:prstGeom prst="straightConnector1">
            <a:avLst/>
          </a:prstGeom>
          <a:noFill/>
          <a:ln w="9525" algn="ctr">
            <a:solidFill>
              <a:srgbClr val="4B22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7" name="TextBox 17">
            <a:extLst>
              <a:ext uri="{FF2B5EF4-FFF2-40B4-BE49-F238E27FC236}">
                <a16:creationId xmlns:a16="http://schemas.microsoft.com/office/drawing/2014/main" id="{41B04B1E-BDCC-4EF8-908D-F922DE41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072063"/>
            <a:ext cx="143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611617"/>
                </a:solidFill>
                <a:latin typeface="Comic Sans MS" panose="030F0702030302020204" pitchFamily="66" charset="0"/>
              </a:rPr>
              <a:t>знания</a:t>
            </a:r>
          </a:p>
        </p:txBody>
      </p:sp>
      <p:cxnSp>
        <p:nvCxnSpPr>
          <p:cNvPr id="25618" name="Прямая со стрелкой 18">
            <a:extLst>
              <a:ext uri="{FF2B5EF4-FFF2-40B4-BE49-F238E27FC236}">
                <a16:creationId xmlns:a16="http://schemas.microsoft.com/office/drawing/2014/main" id="{EFCF53B8-BEAD-48FC-A112-7077792DC51C}"/>
              </a:ext>
            </a:extLst>
          </p:cNvPr>
          <p:cNvCxnSpPr>
            <a:cxnSpLocks noChangeShapeType="1"/>
            <a:endCxn id="25617" idx="1"/>
          </p:cNvCxnSpPr>
          <p:nvPr/>
        </p:nvCxnSpPr>
        <p:spPr bwMode="auto">
          <a:xfrm>
            <a:off x="6443663" y="5229225"/>
            <a:ext cx="649287" cy="73025"/>
          </a:xfrm>
          <a:prstGeom prst="straightConnector1">
            <a:avLst/>
          </a:prstGeom>
          <a:noFill/>
          <a:ln w="9525" algn="ctr">
            <a:solidFill>
              <a:srgbClr val="4B22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9" name="TextBox 19">
            <a:extLst>
              <a:ext uri="{FF2B5EF4-FFF2-40B4-BE49-F238E27FC236}">
                <a16:creationId xmlns:a16="http://schemas.microsoft.com/office/drawing/2014/main" id="{02EC7CD1-08B3-4DD7-8491-875DF9D9D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857875"/>
            <a:ext cx="194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611617"/>
                </a:solidFill>
                <a:latin typeface="Comic Sans MS" panose="030F0702030302020204" pitchFamily="66" charset="0"/>
              </a:rPr>
              <a:t>здоровье</a:t>
            </a:r>
          </a:p>
        </p:txBody>
      </p:sp>
      <p:cxnSp>
        <p:nvCxnSpPr>
          <p:cNvPr id="25620" name="Прямая со стрелкой 20">
            <a:extLst>
              <a:ext uri="{FF2B5EF4-FFF2-40B4-BE49-F238E27FC236}">
                <a16:creationId xmlns:a16="http://schemas.microsoft.com/office/drawing/2014/main" id="{5C50B152-2654-48D8-9F91-3036E58569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1863" y="5661025"/>
            <a:ext cx="720725" cy="360363"/>
          </a:xfrm>
          <a:prstGeom prst="straightConnector1">
            <a:avLst/>
          </a:prstGeom>
          <a:noFill/>
          <a:ln w="9525" algn="ctr">
            <a:solidFill>
              <a:srgbClr val="4B22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>
            <a:extLst>
              <a:ext uri="{FF2B5EF4-FFF2-40B4-BE49-F238E27FC236}">
                <a16:creationId xmlns:a16="http://schemas.microsoft.com/office/drawing/2014/main" id="{57BCA4CF-B987-4CDE-B3BA-46A76CDF4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534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счастлив тогда, когда он утром </a:t>
            </a:r>
          </a:p>
          <a:p>
            <a:pPr algn="ctr"/>
            <a:r>
              <a:rPr lang="ru-RU" altLang="ru-RU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радостью идет на работу,  а вечером </a:t>
            </a:r>
          </a:p>
          <a:p>
            <a:pPr algn="ctr"/>
            <a:r>
              <a:rPr lang="ru-RU" altLang="ru-RU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радостью возвращается домой.</a:t>
            </a:r>
          </a:p>
        </p:txBody>
      </p:sp>
      <p:pic>
        <p:nvPicPr>
          <p:cNvPr id="26627" name="Рисунок 5">
            <a:extLst>
              <a:ext uri="{FF2B5EF4-FFF2-40B4-BE49-F238E27FC236}">
                <a16:creationId xmlns:a16="http://schemas.microsoft.com/office/drawing/2014/main" id="{61C705C4-CDA9-4BCA-80FB-82BDB080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190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6">
            <a:extLst>
              <a:ext uri="{FF2B5EF4-FFF2-40B4-BE49-F238E27FC236}">
                <a16:creationId xmlns:a16="http://schemas.microsoft.com/office/drawing/2014/main" id="{0678105D-8360-42BF-A2C8-183CF9A30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3213"/>
            <a:ext cx="19050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631D1-5F69-4E59-A4E3-9FD1F320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5888"/>
            <a:ext cx="8915400" cy="1143000"/>
          </a:xfrm>
        </p:spPr>
        <p:txBody>
          <a:bodyPr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395BDB-EBC5-4F31-9F1C-E150E3355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505325"/>
          </a:xfrm>
        </p:spPr>
        <p:txBody>
          <a:bodyPr/>
          <a:lstStyle/>
          <a:p>
            <a:pPr algn="just">
              <a:defRPr/>
            </a:pPr>
            <a:r>
              <a:rPr lang="ru-RU" sz="2000" b="1" dirty="0"/>
              <a:t>обобщить уже полученные знания и представления об огромном и многообразном мире профессий; </a:t>
            </a:r>
          </a:p>
          <a:p>
            <a:pPr algn="just">
              <a:defRPr/>
            </a:pPr>
            <a:r>
              <a:rPr lang="ru-RU" sz="2000" b="1" dirty="0"/>
              <a:t>предоставить возможность проявить индивидуальные творческие способности и таланты каждому участнику профессионального квеста;</a:t>
            </a:r>
          </a:p>
          <a:p>
            <a:pPr algn="just">
              <a:defRPr/>
            </a:pPr>
            <a:r>
              <a:rPr lang="ru-RU" sz="2000" b="1" dirty="0"/>
              <a:t>создать условия для обогащения представлений обучающихся о профессиях, разных видах профессиональной деятельности;</a:t>
            </a:r>
          </a:p>
          <a:p>
            <a:pPr algn="just">
              <a:defRPr/>
            </a:pPr>
            <a:r>
              <a:rPr lang="ru-RU" sz="2000" b="1" dirty="0"/>
              <a:t>способствовать выявлению познавательных творческих возможностей;</a:t>
            </a:r>
          </a:p>
          <a:p>
            <a:pPr algn="just">
              <a:defRPr/>
            </a:pPr>
            <a:r>
              <a:rPr lang="ru-RU" sz="2000" b="1" dirty="0"/>
              <a:t>расширить представление о личностных качествах, необходимых для освоения желаемой профессии; </a:t>
            </a:r>
          </a:p>
          <a:p>
            <a:pPr algn="just">
              <a:defRPr/>
            </a:pPr>
            <a:r>
              <a:rPr lang="ru-RU" sz="2000" b="1" dirty="0"/>
              <a:t>развивать коммуникативные способности и позитивную мотивацию при работе в группах; уважительное отношение к людям разных профессий.</a:t>
            </a:r>
          </a:p>
          <a:p>
            <a:pPr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8A6F367A-F818-4832-AEA0-8DB77DC2D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50913"/>
          </a:xfrm>
        </p:spPr>
        <p:txBody>
          <a:bodyPr/>
          <a:lstStyle/>
          <a:p>
            <a:pPr algn="ctr"/>
            <a:r>
              <a:rPr lang="ru-RU" altLang="ru-RU" sz="4400" b="1"/>
              <a:t>Актуальность</a:t>
            </a:r>
            <a:endParaRPr lang="ru-RU" altLang="ru-RU" sz="440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A5CC20A-09AC-45C2-AE4B-3C5DBFA0E51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914400"/>
          <a:ext cx="8991600" cy="569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9912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Профессиональное самоопределение – одна из важнейших задач в жизни человека. Вопрос выбора профессии встает перед каждым человеком неоднократно. На каждом возрастной этапе профессиональное самоопределение имеет свои особенности. Обучающиеся 8-9 классов в этот период решаются задачи формирования у подростков профессиональной направленности, осознание ими своих интересов, способностей, ценностных ориентаций, связанных с выбором профессии и своего места в обществе. Таким образом, приоритетной целью для специалиста по профориентации становиться создание оптимальных условий для реализации данных возрастных задач учащихся.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В условиях модернизации Российского образования приоритетным является формирование у обучающихся ключевых компетенций, развитию которых в огромной степени способствует игровое взаимодействие. 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Игра, являясь естественной формой обучения, стимулирует познавательную активность учащихся. В игре формируется интерес к знаниям, расширяется информационное поле учащихся. Игровая деятельность, сочетаясь с трудом и учением, способствует формированию характера и развитию воли и интеллекта (А.И. Горький). Игра дает учащимся возможность получить знания в доступной форме и на практике приобрести навыки принятия решения, способствует формированию умения работать в команде. 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Таким образом, использование игры, как активного метода обучения, способствует повышению эффективности профориентационной работы и соответственно – самоопределению. </a:t>
                      </a:r>
                    </a:p>
                    <a:p>
                      <a:pPr algn="just"/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A6612FE9-9F61-491B-8CCC-5AF8FF7AE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50913"/>
          </a:xfrm>
        </p:spPr>
        <p:txBody>
          <a:bodyPr/>
          <a:lstStyle/>
          <a:p>
            <a:pPr algn="ctr"/>
            <a:r>
              <a:rPr lang="ru-RU" altLang="ru-RU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-</a:t>
            </a:r>
          </a:p>
        </p:txBody>
      </p:sp>
      <p:sp>
        <p:nvSpPr>
          <p:cNvPr id="7171" name="TextBox 8">
            <a:extLst>
              <a:ext uri="{FF2B5EF4-FFF2-40B4-BE49-F238E27FC236}">
                <a16:creationId xmlns:a16="http://schemas.microsoft.com/office/drawing/2014/main" id="{41F58242-1A22-41F1-A113-2A38EE30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390650"/>
            <a:ext cx="7391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это род трудовой деятельности, занятий, требующий определенной подготовки и являющийся источником существования.</a:t>
            </a:r>
          </a:p>
        </p:txBody>
      </p:sp>
      <p:pic>
        <p:nvPicPr>
          <p:cNvPr id="12" name="Picture 9" descr="imgFull">
            <a:extLst>
              <a:ext uri="{FF2B5EF4-FFF2-40B4-BE49-F238E27FC236}">
                <a16:creationId xmlns:a16="http://schemas.microsoft.com/office/drawing/2014/main" id="{FFF889DB-95B4-4FCA-909E-3A2AC644A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264" y="4846730"/>
            <a:ext cx="264445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Рисунок 9">
            <a:extLst>
              <a:ext uri="{FF2B5EF4-FFF2-40B4-BE49-F238E27FC236}">
                <a16:creationId xmlns:a16="http://schemas.microsoft.com/office/drawing/2014/main" id="{D9339E08-3B67-4CE6-BE1B-0D398B7A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945063"/>
            <a:ext cx="2362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d9bdd310ba07f9dc2b26cdfbe458ec9b_big">
            <a:extLst>
              <a:ext uri="{FF2B5EF4-FFF2-40B4-BE49-F238E27FC236}">
                <a16:creationId xmlns:a16="http://schemas.microsoft.com/office/drawing/2014/main" id="{3482CE70-F528-4FA5-AB11-96F0DD41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5346" y="4836082"/>
            <a:ext cx="2304256" cy="200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F36D334D-3B45-4289-8503-414FE5D03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altLang="ru-RU" sz="4400" b="1"/>
              <a:t>1 тур</a:t>
            </a:r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id="{16AAF01B-FD5A-4C35-AB94-5D045FFF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84582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FF0000"/>
                </a:solidFill>
              </a:rPr>
              <a:t>Задание №1 «Подбери синонимы»</a:t>
            </a:r>
          </a:p>
          <a:p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                            врач -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-                      повар -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голкипер -                        парикмахер -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фокусник -                       стюардесса-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экскурсовод -                   арбитр -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вокалист -                        охотник -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-                       балетмейстер -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 -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920BAA58-98ED-4570-A81C-18E63E58A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altLang="ru-RU" sz="4000" b="1"/>
              <a:t>МИР ПРОФЕССИЙ ДЕЛИТСЯ НА</a:t>
            </a:r>
          </a:p>
        </p:txBody>
      </p:sp>
      <p:sp>
        <p:nvSpPr>
          <p:cNvPr id="4" name="AutoShape 3">
            <a:hlinkClick r:id="rId2" action="ppaction://hlinksldjump"/>
            <a:extLst>
              <a:ext uri="{FF2B5EF4-FFF2-40B4-BE49-F238E27FC236}">
                <a16:creationId xmlns:a16="http://schemas.microsoft.com/office/drawing/2014/main" id="{83D3CC7D-A9BF-4C09-A8C9-8A9D1654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2133600" cy="1828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Человек-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ПРИРОДА</a:t>
            </a:r>
          </a:p>
        </p:txBody>
      </p:sp>
      <p:sp>
        <p:nvSpPr>
          <p:cNvPr id="5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812661CB-C0F4-4520-8F7E-3BD1F00F3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149725"/>
            <a:ext cx="3313112" cy="2051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Человек-</a:t>
            </a:r>
            <a:endParaRPr lang="ru-RU" altLang="ru-RU" sz="180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Arial Black" panose="020B0A04020102020204" pitchFamily="34" charset="0"/>
              </a:rPr>
              <a:t>ХУДОЖЕСТВЕННЫЙ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Arial Black" panose="020B0A04020102020204" pitchFamily="34" charset="0"/>
              </a:rPr>
              <a:t>ОБРАЗ</a:t>
            </a:r>
          </a:p>
        </p:txBody>
      </p:sp>
      <p:sp>
        <p:nvSpPr>
          <p:cNvPr id="6" name="AutoShape 5">
            <a:hlinkClick r:id="rId5" action="ppaction://hlinksldjump"/>
            <a:extLst>
              <a:ext uri="{FF2B5EF4-FFF2-40B4-BE49-F238E27FC236}">
                <a16:creationId xmlns:a16="http://schemas.microsoft.com/office/drawing/2014/main" id="{76A0DF9A-EE74-4B37-AC52-7AB6EF490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133600"/>
            <a:ext cx="2133600" cy="1828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Человек-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ТЕХНИКА</a:t>
            </a:r>
          </a:p>
        </p:txBody>
      </p:sp>
      <p:sp>
        <p:nvSpPr>
          <p:cNvPr id="7" name="AutoShape 6">
            <a:hlinkClick r:id="rId6" action="ppaction://hlinksldjump"/>
            <a:extLst>
              <a:ext uri="{FF2B5EF4-FFF2-40B4-BE49-F238E27FC236}">
                <a16:creationId xmlns:a16="http://schemas.microsoft.com/office/drawing/2014/main" id="{872CED1C-B03D-4F78-8291-2750639C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628775"/>
            <a:ext cx="2133600" cy="1828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Человек-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ЧЕЛОВЕК</a:t>
            </a:r>
          </a:p>
        </p:txBody>
      </p:sp>
      <p:sp>
        <p:nvSpPr>
          <p:cNvPr id="8" name="AutoShape 7">
            <a:hlinkClick r:id="rId7" action="ppaction://hlinksldjump"/>
            <a:extLst>
              <a:ext uri="{FF2B5EF4-FFF2-40B4-BE49-F238E27FC236}">
                <a16:creationId xmlns:a16="http://schemas.microsoft.com/office/drawing/2014/main" id="{EBCFAB2B-3CA7-4F3B-893F-54CEC4370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076700"/>
            <a:ext cx="3311525" cy="21224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2C2C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Человек-</a:t>
            </a:r>
            <a:endParaRPr lang="ru-RU" altLang="ru-RU" sz="180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ЗНАКОВАЯ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СИСТЕМА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AE780130-5BC0-4A96-80BC-F675A9968A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981075"/>
            <a:ext cx="1366837" cy="461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BA4AF2C-45BA-4650-A5EE-87F75A59E5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5513" y="981075"/>
            <a:ext cx="1728787" cy="312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D11E7632-9BFD-49F9-8DC2-2C4EFFD13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981075"/>
            <a:ext cx="71438" cy="1130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1F8C9D01-24F0-4968-9193-5B9427509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981075"/>
            <a:ext cx="2136775" cy="3128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B8BD0A54-BDF5-44AB-AF39-AABFEE2E3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981075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06276122-250F-4EF6-B1E5-4D10F6099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981075"/>
            <a:ext cx="1760537" cy="614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>
            <a:extLst>
              <a:ext uri="{FF2B5EF4-FFF2-40B4-BE49-F238E27FC236}">
                <a16:creationId xmlns:a16="http://schemas.microsoft.com/office/drawing/2014/main" id="{0183C27C-4F91-40C9-A6D9-4A9634BD7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ru-RU" altLang="ru-RU" sz="4400"/>
              <a:t> 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19C7B65F-9888-40C4-B1CB-DD0A1AB68F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/>
              <a:t>Пять типов профессий</a:t>
            </a:r>
          </a:p>
          <a:p>
            <a:pPr algn="just" eaLnBrk="1" hangingPunct="1">
              <a:buFontTx/>
              <a:buNone/>
            </a:pPr>
            <a:r>
              <a:rPr lang="en-US" altLang="ru-RU" sz="2400" b="1"/>
              <a:t>		</a:t>
            </a:r>
            <a:r>
              <a:rPr lang="ru-RU" altLang="ru-RU" sz="2400" b="1"/>
              <a:t>Первый тип: </a:t>
            </a:r>
            <a:r>
              <a:rPr lang="ru-RU" altLang="ru-RU" sz="2400" b="1">
                <a:solidFill>
                  <a:srgbClr val="FF0000"/>
                </a:solidFill>
              </a:rPr>
              <a:t>человек – природа</a:t>
            </a:r>
            <a:r>
              <a:rPr lang="ru-RU" altLang="ru-RU" sz="2400" b="1"/>
              <a:t>. Профессиональная деятельность, связанная  с растениями, животными.</a:t>
            </a:r>
          </a:p>
          <a:p>
            <a:pPr algn="just" eaLnBrk="1" hangingPunct="1"/>
            <a:r>
              <a:rPr lang="ru-RU" altLang="ru-RU" sz="2400" b="1"/>
              <a:t>Агроном; </a:t>
            </a:r>
          </a:p>
          <a:p>
            <a:pPr algn="just" eaLnBrk="1" hangingPunct="1"/>
            <a:r>
              <a:rPr lang="ru-RU" altLang="ru-RU" sz="2400" b="1"/>
              <a:t>Ветеринар; </a:t>
            </a:r>
          </a:p>
          <a:p>
            <a:pPr algn="just" eaLnBrk="1" hangingPunct="1"/>
            <a:r>
              <a:rPr lang="ru-RU" altLang="ru-RU" sz="2400" b="1"/>
              <a:t>Гидролог; </a:t>
            </a:r>
          </a:p>
          <a:p>
            <a:pPr algn="just" eaLnBrk="1" hangingPunct="1"/>
            <a:r>
              <a:rPr lang="ru-RU" altLang="ru-RU" sz="2400" b="1"/>
              <a:t>Механизатор;</a:t>
            </a:r>
          </a:p>
          <a:p>
            <a:pPr algn="just" eaLnBrk="1" hangingPunct="1"/>
            <a:r>
              <a:rPr lang="ru-RU" altLang="ru-RU" sz="2400" b="1"/>
              <a:t>Флорист;</a:t>
            </a:r>
          </a:p>
          <a:p>
            <a:pPr algn="just" eaLnBrk="1" hangingPunct="1"/>
            <a:r>
              <a:rPr lang="ru-RU" altLang="ru-RU" sz="2400" b="1"/>
              <a:t>Тракторист.</a:t>
            </a:r>
          </a:p>
          <a:p>
            <a:pPr algn="just" eaLnBrk="1" hangingPunct="1"/>
            <a:endParaRPr lang="ru-RU" altLang="ru-RU" sz="2400" b="1"/>
          </a:p>
          <a:p>
            <a:pPr algn="just" eaLnBrk="1" hangingPunct="1">
              <a:buFontTx/>
              <a:buNone/>
            </a:pPr>
            <a:r>
              <a:rPr lang="ru-RU" altLang="ru-RU" sz="2400" b="1"/>
              <a:t> 		Для них характерен общий предмет труда животные и растения, почва и воздушная среда.</a:t>
            </a:r>
          </a:p>
        </p:txBody>
      </p:sp>
      <p:pic>
        <p:nvPicPr>
          <p:cNvPr id="10244" name="Picture 6" descr="Рисунок9">
            <a:extLst>
              <a:ext uri="{FF2B5EF4-FFF2-40B4-BE49-F238E27FC236}">
                <a16:creationId xmlns:a16="http://schemas.microsoft.com/office/drawing/2014/main" id="{37A581F0-3408-4214-ACE8-64D57A8F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DE67C4EF-AB55-4FFB-ADAA-82CD3E66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3429000"/>
            <a:ext cx="27416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B5B8C6-3A4F-4113-B546-121F2B474349}"/>
              </a:ext>
            </a:extLst>
          </p:cNvPr>
          <p:cNvSpPr/>
          <p:nvPr/>
        </p:nvSpPr>
        <p:spPr>
          <a:xfrm>
            <a:off x="1676400" y="304800"/>
            <a:ext cx="65532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«Все  профессии нужны. Все профессии важны».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8" name="Picture 4" descr="820055">
            <a:extLst>
              <a:ext uri="{FF2B5EF4-FFF2-40B4-BE49-F238E27FC236}">
                <a16:creationId xmlns:a16="http://schemas.microsoft.com/office/drawing/2014/main" id="{C9798AFC-04E2-465A-8D9D-9F2884D9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435350"/>
            <a:ext cx="2740025" cy="1825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5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5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5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5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>
            <a:extLst>
              <a:ext uri="{FF2B5EF4-FFF2-40B4-BE49-F238E27FC236}">
                <a16:creationId xmlns:a16="http://schemas.microsoft.com/office/drawing/2014/main" id="{43C1004A-55CE-4A82-AFA9-C99145332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86600" cy="944563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cs typeface="Arial" panose="020B0604020202020204" pitchFamily="34" charset="0"/>
              </a:rPr>
              <a:t>«Все  профессии нужны. Все профессии важны».</a:t>
            </a:r>
            <a:endParaRPr lang="ru-RU" altLang="ru-RU" sz="3600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876E18DA-EE4A-4C0E-96F6-195D083E09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4582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600" b="1"/>
              <a:t>Пять типов профессий</a:t>
            </a:r>
          </a:p>
          <a:p>
            <a:pPr eaLnBrk="1" hangingPunct="1">
              <a:buFontTx/>
              <a:buNone/>
            </a:pPr>
            <a:r>
              <a:rPr lang="ru-RU" altLang="ru-RU" sz="2600" b="1"/>
              <a:t>	Второй тип: </a:t>
            </a:r>
            <a:r>
              <a:rPr lang="ru-RU" altLang="ru-RU" sz="2600" b="1">
                <a:solidFill>
                  <a:srgbClr val="FF0000"/>
                </a:solidFill>
              </a:rPr>
              <a:t>человек – техника</a:t>
            </a:r>
            <a:r>
              <a:rPr lang="ru-RU" altLang="ru-RU" sz="2600" b="1">
                <a:solidFill>
                  <a:srgbClr val="C00000"/>
                </a:solidFill>
              </a:rPr>
              <a:t>.</a:t>
            </a:r>
            <a:r>
              <a:rPr lang="ru-RU" altLang="ru-RU" sz="2600" b="1"/>
              <a:t> Профессиональная деятельность, связанная  с техникой. Это могут</a:t>
            </a:r>
            <a:r>
              <a:rPr lang="en-US" altLang="ru-RU" sz="2600" b="1"/>
              <a:t> </a:t>
            </a:r>
            <a:r>
              <a:rPr lang="ru-RU" altLang="ru-RU" sz="2600" b="1"/>
              <a:t>быть:</a:t>
            </a:r>
          </a:p>
          <a:p>
            <a:pPr algn="just" eaLnBrk="1" hangingPunct="1"/>
            <a:r>
              <a:rPr lang="ru-RU" altLang="ru-RU" sz="2600" b="1"/>
              <a:t> летчики, </a:t>
            </a:r>
          </a:p>
          <a:p>
            <a:pPr algn="just" eaLnBrk="1" hangingPunct="1"/>
            <a:r>
              <a:rPr lang="ru-RU" altLang="ru-RU" sz="2600" b="1"/>
              <a:t>водители, </a:t>
            </a:r>
          </a:p>
          <a:p>
            <a:pPr algn="just" eaLnBrk="1" hangingPunct="1"/>
            <a:r>
              <a:rPr lang="ru-RU" altLang="ru-RU" sz="2600" b="1"/>
              <a:t>матросы, </a:t>
            </a:r>
          </a:p>
          <a:p>
            <a:pPr algn="just" eaLnBrk="1" hangingPunct="1"/>
            <a:r>
              <a:rPr lang="ru-RU" altLang="ru-RU" sz="2600" b="1"/>
              <a:t>автомеханики, </a:t>
            </a:r>
          </a:p>
          <a:p>
            <a:pPr algn="just" eaLnBrk="1" hangingPunct="1"/>
            <a:r>
              <a:rPr lang="ru-RU" altLang="ru-RU" sz="2600" b="1"/>
              <a:t>слесари </a:t>
            </a:r>
          </a:p>
          <a:p>
            <a:pPr algn="just" eaLnBrk="1" hangingPunct="1"/>
            <a:r>
              <a:rPr lang="ru-RU" altLang="ru-RU" sz="2600" b="1"/>
              <a:t>и другие профессии, использующие технические устройства (строители).</a:t>
            </a:r>
          </a:p>
        </p:txBody>
      </p:sp>
      <p:pic>
        <p:nvPicPr>
          <p:cNvPr id="11268" name="Picture 6" descr="Рисунок9">
            <a:extLst>
              <a:ext uri="{FF2B5EF4-FFF2-40B4-BE49-F238E27FC236}">
                <a16:creationId xmlns:a16="http://schemas.microsoft.com/office/drawing/2014/main" id="{2209CFE3-0C31-4B88-9BAC-2B90450A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Documents and Settings\Дима\Рабочий стол\pic_200589_22mn19s28mls609.jpg">
            <a:extLst>
              <a:ext uri="{FF2B5EF4-FFF2-40B4-BE49-F238E27FC236}">
                <a16:creationId xmlns:a16="http://schemas.microsoft.com/office/drawing/2014/main" id="{F737ECAF-38BD-450C-9061-94334E7C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370263"/>
            <a:ext cx="23622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1">
            <a:extLst>
              <a:ext uri="{FF2B5EF4-FFF2-40B4-BE49-F238E27FC236}">
                <a16:creationId xmlns:a16="http://schemas.microsoft.com/office/drawing/2014/main" id="{3AF751F2-8C60-4B57-AE10-9BAD3D37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70263"/>
            <a:ext cx="2728913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6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6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build="p"/>
    </p:bldLst>
  </p:timing>
</p:sld>
</file>

<file path=ppt/theme/theme1.xml><?xml version="1.0" encoding="utf-8"?>
<a:theme xmlns:a="http://schemas.openxmlformats.org/drawingml/2006/main" name="шаблон">
  <a:themeElements>
    <a:clrScheme name="шабло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1221</Words>
  <Application>Microsoft Office PowerPoint</Application>
  <PresentationFormat>Экран (4:3)</PresentationFormat>
  <Paragraphs>182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Arial Black</vt:lpstr>
      <vt:lpstr>Times New Roman</vt:lpstr>
      <vt:lpstr>Cambria</vt:lpstr>
      <vt:lpstr>Comic Sans MS</vt:lpstr>
      <vt:lpstr>шаблон</vt:lpstr>
      <vt:lpstr>Презентация PowerPoint</vt:lpstr>
      <vt:lpstr>Презентация PowerPoint</vt:lpstr>
      <vt:lpstr>Задачи:</vt:lpstr>
      <vt:lpstr>Актуальность</vt:lpstr>
      <vt:lpstr>Профессия -</vt:lpstr>
      <vt:lpstr>1 тур</vt:lpstr>
      <vt:lpstr>МИР ПРОФЕССИЙ ДЕЛИТСЯ НА</vt:lpstr>
      <vt:lpstr> </vt:lpstr>
      <vt:lpstr>«Все  профессии нужны. Все профессии важны».</vt:lpstr>
      <vt:lpstr> </vt:lpstr>
      <vt:lpstr>«Все  профессии нужны. Все профессии важны».  </vt:lpstr>
      <vt:lpstr>«Все  профессии нужны. Все профессии важны».</vt:lpstr>
      <vt:lpstr>1 тур</vt:lpstr>
      <vt:lpstr>1 тур</vt:lpstr>
      <vt:lpstr>1 тур</vt:lpstr>
      <vt:lpstr>1 тур</vt:lpstr>
      <vt:lpstr>1 тур</vt:lpstr>
      <vt:lpstr>1 тур</vt:lpstr>
      <vt:lpstr>1 тур</vt:lpstr>
      <vt:lpstr>1 тур</vt:lpstr>
      <vt:lpstr>2 тур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Семья</dc:creator>
  <cp:lastModifiedBy>Светлана Плеханова</cp:lastModifiedBy>
  <cp:revision>84</cp:revision>
  <cp:lastPrinted>1601-01-01T00:00:00Z</cp:lastPrinted>
  <dcterms:created xsi:type="dcterms:W3CDTF">1601-01-01T00:00:00Z</dcterms:created>
  <dcterms:modified xsi:type="dcterms:W3CDTF">2022-12-14T20:31:53Z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