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8"/>
  </p:notesMasterIdLst>
  <p:sldIdLst>
    <p:sldId id="267" r:id="rId2"/>
    <p:sldId id="268" r:id="rId3"/>
    <p:sldId id="265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90" r:id="rId25"/>
    <p:sldId id="289" r:id="rId26"/>
    <p:sldId id="291" r:id="rId2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omic Sans MS" panose="030F0702030302020204" pitchFamily="66" charset="0"/>
      <p:regular r:id="rId33"/>
      <p:bold r:id="rId34"/>
      <p:italic r:id="rId35"/>
      <p:boldItalic r:id="rId36"/>
    </p:embeddedFont>
    <p:embeddedFont>
      <p:font typeface="Lucida Sans Unicode" panose="020B0602030504020204" pitchFamily="34" charset="0"/>
      <p:regular r:id="rId3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54" autoAdjust="0"/>
    <p:restoredTop sz="94660"/>
  </p:normalViewPr>
  <p:slideViewPr>
    <p:cSldViewPr>
      <p:cViewPr varScale="1">
        <p:scale>
          <a:sx n="68" d="100"/>
          <a:sy n="68" d="100"/>
        </p:scale>
        <p:origin x="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Результаты анкетирования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2864746559336521"/>
          <c:y val="0.13059768088242221"/>
          <c:w val="0.8692610457772515"/>
          <c:h val="0.490209232053085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Считаете ли Вы, что труд важен для человека?</c:v>
                </c:pt>
                <c:pt idx="1">
                  <c:v>Участвуете ли Вы в трудовых действиях?</c:v>
                </c:pt>
                <c:pt idx="2">
                  <c:v> Испытываете ли Вы необходимость в трудовом воспитании?</c:v>
                </c:pt>
                <c:pt idx="3">
                  <c:v>Знаете ли вы о развитии трудового воспитания в нашей школе?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</c:v>
                </c:pt>
                <c:pt idx="1">
                  <c:v>34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Считаете ли Вы, что труд важен для человека?</c:v>
                </c:pt>
                <c:pt idx="1">
                  <c:v>Участвуете ли Вы в трудовых действиях?</c:v>
                </c:pt>
                <c:pt idx="2">
                  <c:v> Испытываете ли Вы необходимость в трудовом воспитании?</c:v>
                </c:pt>
                <c:pt idx="3">
                  <c:v>Знаете ли вы о развитии трудового воспитания в нашей школе?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2</c:v>
                </c:pt>
                <c:pt idx="2">
                  <c:v>6</c:v>
                </c:pt>
                <c:pt idx="3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267264"/>
        <c:axId val="112268800"/>
      </c:barChart>
      <c:catAx>
        <c:axId val="112267264"/>
        <c:scaling>
          <c:orientation val="minMax"/>
        </c:scaling>
        <c:delete val="0"/>
        <c:axPos val="b"/>
        <c:majorTickMark val="none"/>
        <c:minorTickMark val="none"/>
        <c:tickLblPos val="nextTo"/>
        <c:crossAx val="112268800"/>
        <c:crosses val="autoZero"/>
        <c:auto val="1"/>
        <c:lblAlgn val="ctr"/>
        <c:lblOffset val="100"/>
        <c:noMultiLvlLbl val="0"/>
      </c:catAx>
      <c:valAx>
        <c:axId val="11226880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Число участников опроса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122672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 sz="1200">
          <a:solidFill>
            <a:schemeClr val="dk1"/>
          </a:solidFill>
          <a:latin typeface="Times New Roman" pitchFamily="18" charset="0"/>
          <a:ea typeface="+mn-ea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E6104-9C7A-4FCB-86DE-ED6645BC87A6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AB1B1-9E97-4780-8B2B-7AD6BEAEFC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01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6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6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28.03.2024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692697"/>
            <a:ext cx="6480720" cy="2736304"/>
          </a:xfrm>
        </p:spPr>
        <p:txBody>
          <a:bodyPr anchor="ctr"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МОУ СОШ с.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Свищёвки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 им. П.И. </a:t>
            </a:r>
            <a:r>
              <a:rPr lang="ru-RU" sz="2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Мацыгина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n-ea"/>
                <a:cs typeface="+mn-cs"/>
              </a:rPr>
            </a:b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n-ea"/>
                <a:cs typeface="+mn-cs"/>
              </a:rPr>
            </a:br>
            <a:r>
              <a:rPr lang="ru-RU" sz="3600" b="1" dirty="0">
                <a:solidFill>
                  <a:prstClr val="black"/>
                </a:solidFill>
                <a:latin typeface="Calibri"/>
              </a:rPr>
              <a:t>Исследовательская работа</a:t>
            </a:r>
            <a:br>
              <a:rPr lang="ru-RU" sz="3600" b="1" dirty="0">
                <a:solidFill>
                  <a:prstClr val="black"/>
                </a:solidFill>
                <a:latin typeface="Calibri"/>
              </a:rPr>
            </a:br>
            <a:r>
              <a:rPr lang="ru-RU" sz="3600" b="1" dirty="0" smtClean="0">
                <a:solidFill>
                  <a:srgbClr val="FF0000"/>
                </a:solidFill>
                <a:latin typeface="Calibri"/>
              </a:rPr>
              <a:t>«История развития </a:t>
            </a:r>
            <a:br>
              <a:rPr lang="ru-RU" sz="3600" b="1" dirty="0" smtClean="0">
                <a:solidFill>
                  <a:srgbClr val="FF0000"/>
                </a:solidFill>
                <a:latin typeface="Calibri"/>
              </a:rPr>
            </a:br>
            <a:r>
              <a:rPr lang="ru-RU" sz="3600" b="1" dirty="0" smtClean="0">
                <a:solidFill>
                  <a:srgbClr val="FF0000"/>
                </a:solidFill>
                <a:latin typeface="Calibri"/>
              </a:rPr>
              <a:t>трудового воспитания </a:t>
            </a:r>
            <a:br>
              <a:rPr lang="ru-RU" sz="3600" b="1" dirty="0" smtClean="0">
                <a:solidFill>
                  <a:srgbClr val="FF0000"/>
                </a:solidFill>
                <a:latin typeface="Calibri"/>
              </a:rPr>
            </a:br>
            <a:r>
              <a:rPr lang="ru-RU" sz="3600" b="1" dirty="0" smtClean="0">
                <a:solidFill>
                  <a:srgbClr val="FF0000"/>
                </a:solidFill>
                <a:latin typeface="Calibri"/>
              </a:rPr>
              <a:t>в </a:t>
            </a:r>
            <a:r>
              <a:rPr lang="ru-RU" sz="3600" b="1" dirty="0" err="1" smtClean="0">
                <a:solidFill>
                  <a:srgbClr val="FF0000"/>
                </a:solidFill>
                <a:latin typeface="Calibri"/>
              </a:rPr>
              <a:t>Свищёвской</a:t>
            </a:r>
            <a:r>
              <a:rPr lang="ru-RU" sz="3600" b="1" dirty="0" smtClean="0">
                <a:solidFill>
                  <a:srgbClr val="FF0000"/>
                </a:solidFill>
                <a:latin typeface="Calibri"/>
              </a:rPr>
              <a:t> средней школе»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229200"/>
            <a:ext cx="4248472" cy="1008112"/>
          </a:xfrm>
        </p:spPr>
        <p:txBody>
          <a:bodyPr anchor="ctr"/>
          <a:lstStyle/>
          <a:p>
            <a:pPr lvl="0" algn="r" eaLnBrk="1" fontAlgn="auto" hangingPunct="1">
              <a:spcAft>
                <a:spcPts val="0"/>
              </a:spcAft>
              <a:defRPr/>
            </a:pPr>
            <a:r>
              <a:rPr lang="ru-RU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Автор: </a:t>
            </a: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Юдина София,</a:t>
            </a:r>
            <a:endParaRPr lang="ru-RU" sz="22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 algn="r" eaLnBrk="1" fontAlgn="auto" hangingPunct="1">
              <a:spcAft>
                <a:spcPts val="0"/>
              </a:spcAft>
              <a:defRPr/>
            </a:pPr>
            <a:r>
              <a:rPr lang="ru-RU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учащаяся </a:t>
            </a:r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11  </a:t>
            </a:r>
            <a:r>
              <a:rPr lang="ru-RU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класса</a:t>
            </a:r>
          </a:p>
          <a:p>
            <a:pPr lvl="0" algn="r" eaLnBrk="1" fontAlgn="auto" hangingPunct="1">
              <a:spcAft>
                <a:spcPts val="0"/>
              </a:spcAft>
              <a:defRPr/>
            </a:pPr>
            <a:r>
              <a:rPr lang="ru-RU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Руководитель: Павлова О.В., </a:t>
            </a:r>
          </a:p>
          <a:p>
            <a:pPr lvl="0" algn="r" eaLnBrk="1" fontAlgn="auto" hangingPunct="1">
              <a:spcAft>
                <a:spcPts val="0"/>
              </a:spcAft>
              <a:defRPr/>
            </a:pPr>
            <a:r>
              <a:rPr lang="ru-RU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учитель математики</a:t>
            </a:r>
          </a:p>
          <a:p>
            <a:pPr lvl="0" eaLnBrk="1" fontAlgn="auto" hangingPunct="1">
              <a:spcAft>
                <a:spcPts val="0"/>
              </a:spcAft>
              <a:defRPr/>
            </a:pPr>
            <a:endParaRPr lang="ru-RU" sz="22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 eaLnBrk="1" fontAlgn="auto" hangingPunct="1">
              <a:spcAft>
                <a:spcPts val="0"/>
              </a:spcAft>
              <a:defRPr/>
            </a:pPr>
            <a:endParaRPr lang="ru-RU" sz="22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 eaLnBrk="1" fontAlgn="auto" hangingPunct="1">
              <a:spcAft>
                <a:spcPts val="0"/>
              </a:spcAft>
              <a:defRPr/>
            </a:pPr>
            <a:r>
              <a:rPr lang="ru-RU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ru-RU" sz="2200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 eaLnBrk="1" fontAlgn="auto" hangingPunct="1">
              <a:spcAft>
                <a:spcPts val="0"/>
              </a:spcAft>
              <a:defRPr/>
            </a:pPr>
            <a:r>
              <a:rPr lang="ru-RU" sz="2200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2023 г.</a:t>
            </a:r>
            <a:endParaRPr lang="ru-RU" sz="2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17032"/>
            <a:ext cx="3816424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2835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1"/>
            <a:ext cx="180020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851" y="1124745"/>
            <a:ext cx="2016224" cy="2880320"/>
          </a:xfrm>
          <a:prstGeom prst="rect">
            <a:avLst/>
          </a:prstGeom>
          <a:noFill/>
        </p:spPr>
      </p:pic>
      <p:pic>
        <p:nvPicPr>
          <p:cNvPr id="8" name="Объект 7"/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628800"/>
            <a:ext cx="151216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05065"/>
            <a:ext cx="1872208" cy="2410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PC\Pictures\IMG_20231216_10373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05065"/>
            <a:ext cx="1695078" cy="2410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187623" y="4005065"/>
            <a:ext cx="309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1963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год. Ученической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бригаде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было присуждено 1 место и переходящее Красное Знамя, а завучу школы и руководителю бригады Соловьеву А.Г. объявлена благодарность за умелую организацию воспитательной работы в бригаде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(Приказ № 31 от 17.03.1963 г.)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3605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dirty="0" smtClean="0"/>
              <a:t>1972 год</a:t>
            </a:r>
            <a:endParaRPr lang="ru-RU" dirty="0"/>
          </a:p>
        </p:txBody>
      </p:sp>
      <p:pic>
        <p:nvPicPr>
          <p:cNvPr id="5" name="Объект 4" descr="C:\Users\PC\Pictures\IMG_20231216_103810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3424844" cy="2335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899592" y="4581128"/>
            <a:ext cx="35283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Учительница Серикова М.Ф. ведёт 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урок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трудового воспитания во 2-ом классе.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7" name="Объект 6" descr="C:\Users\PC\Pictures\IMG_20231216_103851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183" y="2060848"/>
            <a:ext cx="2823571" cy="1852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932040" y="1484784"/>
            <a:ext cx="33538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/>
                <a:ea typeface="Times New Roman"/>
              </a:rPr>
              <a:t>На цветнике пришкольного участка</a:t>
            </a:r>
            <a:endParaRPr lang="ru-RU" sz="1400" dirty="0"/>
          </a:p>
        </p:txBody>
      </p:sp>
      <p:pic>
        <p:nvPicPr>
          <p:cNvPr id="9" name="Рисунок 8" descr="C:\Users\PC\Pictures\IMG_20231216_103851 (2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110" y="4581128"/>
            <a:ext cx="3012571" cy="1899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6197351" y="4086082"/>
            <a:ext cx="115608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На перемене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9172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3200" dirty="0" err="1">
                <a:latin typeface="Times New Roman"/>
                <a:ea typeface="Times New Roman"/>
                <a:cs typeface="Times New Roman"/>
              </a:rPr>
              <a:t>Безгоров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 Василий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Григорьевич, </a:t>
            </a:r>
            <a:br>
              <a:rPr lang="ru-RU" sz="32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ветеран Великой Отечественной войны, </a:t>
            </a:r>
            <a:br>
              <a:rPr lang="ru-RU" sz="24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председатель колхоза «Путь Ленина»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032448" cy="4525963"/>
          </a:xfrm>
        </p:spPr>
        <p:txBody>
          <a:bodyPr/>
          <a:lstStyle/>
          <a:p>
            <a:endParaRPr lang="ru-RU" dirty="0" smtClean="0">
              <a:latin typeface="Times New Roman"/>
              <a:ea typeface="Times New Roman"/>
            </a:endParaRPr>
          </a:p>
          <a:p>
            <a:endParaRPr lang="ru-RU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dirty="0" smtClean="0">
                <a:latin typeface="Times New Roman"/>
                <a:ea typeface="Times New Roman"/>
              </a:rPr>
              <a:t>Ребята </a:t>
            </a:r>
            <a:r>
              <a:rPr lang="ru-RU" dirty="0">
                <a:latin typeface="Times New Roman"/>
                <a:ea typeface="Times New Roman"/>
              </a:rPr>
              <a:t>4-6 классов выращивают овощные культуры </a:t>
            </a:r>
            <a:endParaRPr lang="ru-RU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dirty="0" smtClean="0">
                <a:latin typeface="Times New Roman"/>
                <a:ea typeface="Times New Roman"/>
              </a:rPr>
              <a:t>на </a:t>
            </a:r>
            <a:r>
              <a:rPr lang="ru-RU" dirty="0">
                <a:latin typeface="Times New Roman"/>
                <a:ea typeface="Times New Roman"/>
              </a:rPr>
              <a:t>закрепленном участке в колхозе «Путь Ленина»</a:t>
            </a:r>
            <a:endParaRPr lang="ru-RU" dirty="0"/>
          </a:p>
        </p:txBody>
      </p:sp>
      <p:pic>
        <p:nvPicPr>
          <p:cNvPr id="5" name="Объект 4" descr="C:\Users\PC\Pictures\IMG_20231216_102901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3044501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5545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940966"/>
          </a:xfrm>
        </p:spPr>
        <p:txBody>
          <a:bodyPr/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материальной базы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 descr="C:\Users\PC\Pictures\IMG_20231216_104022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6696744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8226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/>
          <a:lstStyle/>
          <a:p>
            <a:r>
              <a:rPr lang="ru-RU" sz="4000" dirty="0" smtClean="0">
                <a:latin typeface="Times New Roman"/>
                <a:ea typeface="Times New Roman"/>
              </a:rPr>
              <a:t>Молодёжный </a:t>
            </a:r>
            <a:r>
              <a:rPr lang="ru-RU" sz="4000" dirty="0">
                <a:latin typeface="Times New Roman"/>
                <a:ea typeface="Times New Roman"/>
              </a:rPr>
              <a:t>лагерь </a:t>
            </a:r>
            <a:r>
              <a:rPr lang="ru-RU" sz="4000" dirty="0" smtClean="0">
                <a:latin typeface="Times New Roman"/>
                <a:ea typeface="Times New Roman"/>
              </a:rPr>
              <a:t/>
            </a:r>
            <a:br>
              <a:rPr lang="ru-RU" sz="4000" dirty="0" smtClean="0">
                <a:latin typeface="Times New Roman"/>
                <a:ea typeface="Times New Roman"/>
              </a:rPr>
            </a:br>
            <a:r>
              <a:rPr lang="ru-RU" sz="4000" dirty="0" smtClean="0">
                <a:latin typeface="Times New Roman"/>
                <a:ea typeface="Times New Roman"/>
              </a:rPr>
              <a:t>труда </a:t>
            </a:r>
            <a:r>
              <a:rPr lang="ru-RU" sz="4000" dirty="0">
                <a:latin typeface="Times New Roman"/>
                <a:ea typeface="Times New Roman"/>
              </a:rPr>
              <a:t>и отдыха «Парус».</a:t>
            </a:r>
            <a:endParaRPr lang="ru-RU" sz="4000" dirty="0"/>
          </a:p>
        </p:txBody>
      </p:sp>
      <p:pic>
        <p:nvPicPr>
          <p:cNvPr id="5" name="Объект 4" descr="C:\Users\PC\Pictures\IMG_20231216_103927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628800"/>
            <a:ext cx="295232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209584" y="3872086"/>
            <a:ext cx="1914114" cy="380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Фасадная часть лагеря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7" name="Рисунок 6" descr="C:\Users\PC\Pictures\IMG_20231216_1041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068" y="4248132"/>
            <a:ext cx="2736304" cy="1776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895763" y="6034263"/>
            <a:ext cx="230691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3239770" algn="ctr"/>
                <a:tab pos="6479540" algn="r"/>
              </a:tabLs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Наш лагерь труда и отдыха 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" name="Объект 8" descr="C:\Users\PC\Downloads\IMG_20231217_11501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916832"/>
            <a:ext cx="2011680" cy="2606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5434487" y="4697281"/>
            <a:ext cx="269605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Материалы из школьного архива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633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дня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лагеря труда и отдыха «Парус»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PC\Pictures\IMG_20231216_104213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600400" cy="2251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PC\Pictures\IMG_20231216_10394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33775"/>
            <a:ext cx="352839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259632" y="335699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/>
                <a:ea typeface="Times New Roman"/>
              </a:rPr>
              <a:t>Утренний туалет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83402" y="6116165"/>
            <a:ext cx="14650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/>
                <a:ea typeface="Times New Roman"/>
              </a:rPr>
              <a:t>На зарядке</a:t>
            </a:r>
            <a:endParaRPr lang="ru-RU" sz="1400" dirty="0"/>
          </a:p>
        </p:txBody>
      </p:sp>
      <p:pic>
        <p:nvPicPr>
          <p:cNvPr id="9" name="Объект 8" descr="C:\Users\PC\Pictures\IMG_20231216_103927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84784"/>
            <a:ext cx="396659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5004048" y="3861048"/>
            <a:ext cx="3384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/>
                <a:ea typeface="Times New Roman"/>
              </a:rPr>
              <a:t>Бригадир Сайкин Вася даёт наряд перед очередным выходом на работу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3819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C:\Users\PC\Pictures\IMG_20231216_104151 (2)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4038600" cy="2995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 descr="C:\Users\PC\AppData\Local\Temp\Rar$DI69.7302\IMG_20231216_103559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676" y="2564904"/>
            <a:ext cx="4038600" cy="3497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355976" y="177281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Воспитанники лагеря труда и отдыха за обедом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7170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Ребята на бахче. Прополка капусты</a:t>
            </a: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955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на полях и животноводческой ферме колхоза «Путь Ленина»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PC\Pictures\IMG_20231216_103616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186808" cy="3308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 descr="C:\Users\PC\Pictures\IMG_20231216_103029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96952"/>
            <a:ext cx="4038600" cy="3204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143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Достойные награды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PC\AppData\Local\Temp\Rar$DI78.8909\IMG_20231216_103401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3384376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 descr="C:\Users\PC\Pictures\IMG_20231216_103349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4032448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5386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Досуг воспитанников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лагеря труда и отдыха «Парус»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PC\Pictures\IMG_20231216_104224 (2)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6652"/>
            <a:ext cx="3528392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 descr="C:\Users\PC\Pictures\IMG_20231216_104213 (2)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728" y="1277935"/>
            <a:ext cx="3456384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669117" y="3257579"/>
            <a:ext cx="944233" cy="380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На досуге</a:t>
            </a:r>
            <a:endParaRPr lang="ru-RU" sz="1400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98388" y="2983403"/>
            <a:ext cx="26539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  <a:latin typeface="Times New Roman"/>
                <a:ea typeface="Times New Roman"/>
              </a:rPr>
              <a:t>Подготовка к политинформации</a:t>
            </a:r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9" name="Рисунок 8" descr="C:\Users\PC\Pictures\IMG_20231216_10414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216" y="3281193"/>
            <a:ext cx="2639809" cy="19357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PC\Pictures\IMG_20231216_103941 (2)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4143380"/>
            <a:ext cx="2726829" cy="2071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:\Users\PC\Pictures\IMG_20231216_103941 (3)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570" y="3316307"/>
            <a:ext cx="3275856" cy="2081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3652789" y="4840780"/>
            <a:ext cx="14386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  <a:latin typeface="Times New Roman"/>
                <a:ea typeface="Times New Roman"/>
              </a:rPr>
              <a:t>Игра в волейбол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1409" y="6099164"/>
            <a:ext cx="1975605" cy="380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257425" algn="l"/>
                <a:tab pos="6479540" algn="r"/>
              </a:tabLst>
            </a:pPr>
            <a:r>
              <a:rPr lang="ru-RU" sz="14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Перед репетицией хора</a:t>
            </a:r>
            <a:endParaRPr lang="ru-RU" sz="1400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08338" y="5462283"/>
            <a:ext cx="130632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Вечер в лагере</a:t>
            </a:r>
            <a:endParaRPr lang="ru-RU" sz="1400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5" name="Рисунок 14" descr="C:\Users\PC\Pictures\IMG_20231216_103927 (2)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163456"/>
            <a:ext cx="3024336" cy="2252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5692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/>
              </a:rPr>
              <a:t>об истории развития трудового воспитания в нашей школе  до настоящего времени не написано и не издано систематизированной информации, которая может </a:t>
            </a:r>
            <a:r>
              <a:rPr lang="ru-RU" sz="1600" dirty="0" smtClean="0">
                <a:solidFill>
                  <a:schemeClr val="tx1"/>
                </a:solidFill>
                <a:latin typeface="Times New Roman"/>
              </a:rPr>
              <a:t>передаваться </a:t>
            </a:r>
            <a:r>
              <a:rPr lang="ru-RU" sz="1600" dirty="0">
                <a:solidFill>
                  <a:schemeClr val="tx1"/>
                </a:solidFill>
                <a:latin typeface="Times New Roman"/>
              </a:rPr>
              <a:t>из поколения в поколение и входить в летопись школы</a:t>
            </a:r>
            <a:r>
              <a:rPr lang="ru-RU" sz="1400" dirty="0" smtClean="0">
                <a:solidFill>
                  <a:schemeClr val="tx1"/>
                </a:solidFill>
                <a:latin typeface="Times New Roman"/>
              </a:rPr>
              <a:t>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PC\Downloads\IMG-20240313-WA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132" y="2204864"/>
            <a:ext cx="3135328" cy="381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C\Downloads\IMG-20240313-WA0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659" y="2204864"/>
            <a:ext cx="2859782" cy="381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33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12974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на заработанные деньги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 descr="C:\Users\PC\AppData\Local\Temp\Rar$DI20.66251\IMG_20231216_103549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2736"/>
            <a:ext cx="4176464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383140" y="4188341"/>
            <a:ext cx="2629566" cy="380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Поездка в Кировоград, 1985 год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4569279"/>
            <a:ext cx="741682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Вывод: 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Трудовое воспитание в нашей школе являлось важным аспектом социализации личности,  характеризовалось серьезностью, организовывалось таким образом, чтобы увлечь и заинтересовать учащихся.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Трудовое воспитание соответствовало уровню социально-экономического развития нашей страны и основным направлениям образовательной политики государства.</a:t>
            </a: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7563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 истории летнего оздоровительного </a:t>
            </a: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лагеря 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«Дружба» </a:t>
            </a:r>
            <a:r>
              <a:rPr lang="ru-RU" sz="2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 </a:t>
            </a:r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организации трудовой деятельности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5" name="Объект 4" descr="C:\Users\PC\Downloads\IMG-20231217-WA0008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484784"/>
            <a:ext cx="2568918" cy="3015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 descr="C:\Users\PC\Downloads\IMG-20231217-WA0006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28736"/>
            <a:ext cx="2496910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259632" y="4129000"/>
            <a:ext cx="7416824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Вывод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Педагогический коллектив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Свищёвской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средней школы на протяжении многих лет и в настоящее время продолжает работать над задачами трудового воспитания, увлекает учащихся романтикой труда, прививает любовь к нему, глубокое уважение к людям труда.</a:t>
            </a: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43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Создание </a:t>
            </a:r>
            <a:r>
              <a:rPr lang="ru-RU" sz="32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лэпбука</a:t>
            </a:r>
            <a:r>
              <a:rPr lang="ru-RU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для школьного краеведческого музея</a:t>
            </a: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892480" y="1700808"/>
            <a:ext cx="4038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PC\Downloads\IMG_20240328_2349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0486"/>
            <a:ext cx="7128792" cy="523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42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9632" y="1556792"/>
            <a:ext cx="7488832" cy="4569371"/>
          </a:xfrm>
        </p:spPr>
        <p:txBody>
          <a:bodyPr/>
          <a:lstStyle/>
          <a:p>
            <a:pPr indent="-792000"/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>
                <a:solidFill>
                  <a:schemeClr val="tx1"/>
                </a:solidFill>
              </a:rPr>
              <a:t>Подобрала много интересного материала </a:t>
            </a:r>
            <a:r>
              <a:rPr lang="ru-RU" dirty="0" smtClean="0">
                <a:solidFill>
                  <a:schemeClr val="tx1"/>
                </a:solidFill>
              </a:rPr>
              <a:t>по теме и </a:t>
            </a:r>
            <a:r>
              <a:rPr lang="ru-RU" dirty="0">
                <a:solidFill>
                  <a:schemeClr val="tx1"/>
                </a:solidFill>
              </a:rPr>
              <a:t>определилась </a:t>
            </a:r>
            <a:r>
              <a:rPr lang="ru-RU" dirty="0" smtClean="0">
                <a:solidFill>
                  <a:schemeClr val="tx1"/>
                </a:solidFill>
              </a:rPr>
              <a:t>с продуктом своего проекта;</a:t>
            </a:r>
          </a:p>
          <a:p>
            <a:pPr indent="-792000"/>
            <a:r>
              <a:rPr lang="ru-RU" dirty="0" smtClean="0">
                <a:solidFill>
                  <a:schemeClr val="tx1"/>
                </a:solidFill>
              </a:rPr>
              <a:t>2.Провела сравнительный анализ, моя гипотеза подтвердилась;</a:t>
            </a:r>
          </a:p>
          <a:p>
            <a:pPr indent="-792000"/>
            <a:r>
              <a:rPr lang="ru-RU" dirty="0" smtClean="0">
                <a:solidFill>
                  <a:schemeClr val="tx1"/>
                </a:solidFill>
              </a:rPr>
              <a:t>3.</a:t>
            </a:r>
            <a:r>
              <a:rPr lang="ru-RU" kern="150" dirty="0">
                <a:solidFill>
                  <a:schemeClr val="tx1"/>
                </a:solidFill>
                <a:latin typeface="Times New Roman"/>
                <a:ea typeface="Andale Sans UI"/>
              </a:rPr>
              <a:t> </a:t>
            </a:r>
            <a:r>
              <a:rPr lang="ru-RU" kern="150" dirty="0" smtClean="0">
                <a:solidFill>
                  <a:schemeClr val="tx1"/>
                </a:solidFill>
                <a:latin typeface="+mj-lt"/>
                <a:ea typeface="Andale Sans UI"/>
              </a:rPr>
              <a:t>Справилась </a:t>
            </a:r>
            <a:r>
              <a:rPr lang="ru-RU" kern="150" dirty="0">
                <a:solidFill>
                  <a:schemeClr val="tx1"/>
                </a:solidFill>
                <a:latin typeface="+mj-lt"/>
                <a:ea typeface="Andale Sans UI"/>
              </a:rPr>
              <a:t>с поставленными перед собой целями и </a:t>
            </a:r>
            <a:r>
              <a:rPr lang="ru-RU" kern="150" dirty="0" smtClean="0">
                <a:solidFill>
                  <a:schemeClr val="tx1"/>
                </a:solidFill>
                <a:latin typeface="+mj-lt"/>
                <a:ea typeface="Andale Sans UI"/>
              </a:rPr>
              <a:t>задачами;</a:t>
            </a:r>
          </a:p>
          <a:p>
            <a:pPr indent="-792000"/>
            <a:r>
              <a:rPr lang="ru-RU" kern="150" dirty="0" smtClean="0">
                <a:solidFill>
                  <a:schemeClr val="tx1"/>
                </a:solidFill>
                <a:latin typeface="+mj-lt"/>
              </a:rPr>
              <a:t>4. Изготовила </a:t>
            </a:r>
            <a:r>
              <a:rPr lang="ru-RU" kern="150" dirty="0" err="1" smtClean="0">
                <a:solidFill>
                  <a:schemeClr val="tx1"/>
                </a:solidFill>
                <a:latin typeface="+mj-lt"/>
              </a:rPr>
              <a:t>лепбук</a:t>
            </a:r>
            <a:r>
              <a:rPr lang="ru-RU" kern="150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964488" y="1628800"/>
            <a:ext cx="4038600" cy="45259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19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6480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60648"/>
            <a:ext cx="8219256" cy="5865515"/>
          </a:xfrm>
        </p:spPr>
        <p:txBody>
          <a:bodyPr/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3200" spc="-4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«</a:t>
            </a:r>
            <a:r>
              <a:rPr lang="ru-RU" sz="3200" spc="-4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 народа главным мерилом </a:t>
            </a:r>
            <a:endParaRPr lang="ru-RU" sz="3200" spc="-4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3200" spc="-4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духовности </a:t>
            </a:r>
            <a:r>
              <a:rPr lang="ru-RU" sz="3200" spc="-4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эстетической ценности </a:t>
            </a:r>
            <a:r>
              <a:rPr lang="ru-RU" sz="3200" spc="-4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                    всегда </a:t>
            </a:r>
            <a:r>
              <a:rPr lang="ru-RU" sz="3200" spc="-4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оставался труд» </a:t>
            </a:r>
            <a:r>
              <a:rPr lang="ru-RU" sz="2000" spc="-4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     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spc="-4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                                                                     Г. </a:t>
            </a:r>
            <a:r>
              <a:rPr lang="ru-RU" sz="2000" spc="-4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Н. Волков</a:t>
            </a:r>
            <a:endParaRPr lang="ru-RU" sz="200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8686800" y="4077072"/>
            <a:ext cx="205680" cy="20490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PC\Music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02877"/>
            <a:ext cx="4568056" cy="342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31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dirty="0" smtClean="0"/>
              <a:t>Используемая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8363272" cy="5073427"/>
          </a:xfrm>
        </p:spPr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 err="1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Аверичев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 Ю.П. Организация трудового обучения и воспитания школьников. –</a:t>
            </a:r>
            <a:r>
              <a:rPr lang="ru-RU" sz="1400" kern="100" dirty="0" err="1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М:Педагогика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, 1976.– </a:t>
            </a:r>
            <a:r>
              <a:rPr lang="ru-RU" sz="1400" kern="100" dirty="0" smtClean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68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Аксенов Д.Е. О трудовом воспитании. – М.: Просвещение, 1982. – 336 с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 err="1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Бескина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 Р.М., Виноградова М.Д. Идеи </a:t>
            </a:r>
            <a:r>
              <a:rPr lang="ru-RU" sz="1400" kern="100" dirty="0" err="1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А.С.Макаренко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 сегодня. – М.:Знание,1988. – 79с.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 err="1" smtClean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Гордин</a:t>
            </a:r>
            <a:r>
              <a:rPr lang="ru-RU" sz="1400" kern="100" dirty="0" smtClean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 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Л.Ю. </a:t>
            </a:r>
            <a:r>
              <a:rPr lang="ru-RU" sz="1400" kern="100" dirty="0" err="1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А.С.Макаренко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 1888-1923. –М: Учебно-педагогическое.1963. – 213с.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Гермогенова М.Д. Формирование коллектива в лагере труда и отдыха школьников. – Якутск: книжное изд., 1963. 213 с.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Грищенко А., Петухов </a:t>
            </a:r>
            <a:r>
              <a:rPr lang="ru-RU" sz="1400" kern="100" dirty="0" err="1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В.Летняя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 трудовая четверть. –М: Молодая гвардия, 1981. – 205с.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 smtClean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Сухомлинский В.А .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Рождение гражданина. </a:t>
            </a:r>
            <a:r>
              <a:rPr lang="ru-RU" sz="1400" kern="100" dirty="0" err="1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Пер.сукраинского.М.:Молодая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 гвардия, 1971. – 336с.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Сборник учебно-методических и нормативных материалов и документов по профессиональному образованию./под ред. к.э.н. В.А. </a:t>
            </a:r>
            <a:r>
              <a:rPr lang="ru-RU" sz="1400" kern="100" dirty="0" err="1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Похвощева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. – М.: 1994. – 235 с.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Хмыров С.Б. Трудовая подготовка и профориентация сельских школьников: Книга для учителя. – </a:t>
            </a:r>
            <a:r>
              <a:rPr lang="ru-RU" sz="1400" kern="100" dirty="0" err="1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М.:Просвещение</a:t>
            </a: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, 1985. – 112 с.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Чернышенко И.Д. Трудовое воспитание школьников. – М.: Просвещение, 1981. – 191 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Школьный архив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900"/>
              <a:buFont typeface="Arial"/>
              <a:buAutoNum type="arabicPeriod"/>
            </a:pPr>
            <a:r>
              <a:rPr lang="ru-RU" sz="1400" kern="100" dirty="0">
                <a:solidFill>
                  <a:schemeClr val="tx1"/>
                </a:solidFill>
                <a:latin typeface="Times New Roman"/>
                <a:ea typeface="Lucida Sans Unicode"/>
                <a:cs typeface="Times New Roman"/>
              </a:rPr>
              <a:t>Краеведческий музей школы</a:t>
            </a:r>
            <a:endParaRPr lang="ru-RU" sz="14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"/>
              </a:spcAft>
              <a:tabLst>
                <a:tab pos="3200400" algn="l"/>
              </a:tabLst>
            </a:pPr>
            <a:r>
              <a:rPr lang="ru-RU" sz="14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8686800" y="1600200"/>
            <a:ext cx="781744" cy="45259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711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66383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15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94747"/>
            <a:ext cx="7663162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истории организации трудового воспитания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Свищёвской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школе.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трудового воспитания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Свищёвской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школе.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становления и зарождения традиций трудового воспитания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Свищёвской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школе, полученная из разных источников: рассказов педагогов, выпускников школы; архива школы; материалов сети Интернет.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адачи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истоки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воспитания в нашей стране.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Рассмотреть развитие идей трудового воспитания в работах российских педагогов.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Проанализировать этапы становления трудового воспитания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Свищёвской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школе.</a:t>
            </a:r>
          </a:p>
          <a:p>
            <a:pPr indent="450215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Изучить учебную и научную литературу, а также публицистику по данной теме.  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исследования: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трудового воспитания школьников на разных исторических этапах соответствовала уровню социально-экономического развития нашей страны и основным направлениям образовательной политики государства.</a:t>
            </a:r>
            <a:endParaRPr lang="ru-RU" sz="1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6131024" cy="7249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157513666"/>
              </p:ext>
            </p:extLst>
          </p:nvPr>
        </p:nvGraphicFramePr>
        <p:xfrm>
          <a:off x="1691680" y="557902"/>
          <a:ext cx="6072230" cy="3714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91680" y="4272677"/>
            <a:ext cx="66967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Вывод</a:t>
            </a:r>
            <a:r>
              <a:rPr lang="ru-RU" dirty="0" smtClean="0"/>
              <a:t>: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Анализируя данные опроса, я пришла к выводу, что респонденты мало знают о развитии трудового воспитания в нашей школе.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Тема моей работы является актуальной  в настоящее время.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347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sz="3200" dirty="0" smtClean="0"/>
              <a:t>Практическая значимость моей работы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24744"/>
            <a:ext cx="7787208" cy="5001419"/>
          </a:xfrm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Результат моей работы будет интересен выпускникам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Свищёвской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школы, современным ученикам, имеющим возможность сравнить особенности организации, материальной базы, основных направлений работы в рамках трудового воспитания в разное время, а также всем людям, увлечённым историей и краеведением. Материалы проекта могут быть использованы в организации школьного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музея.</a:t>
            </a: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В </a:t>
            </a:r>
            <a:r>
              <a:rPr lang="ru-RU" sz="1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перспективе планируется создание сборника «История трудового воспитания в </a:t>
            </a:r>
            <a:r>
              <a:rPr lang="ru-RU" sz="14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Свищёвской</a:t>
            </a:r>
            <a:r>
              <a:rPr lang="ru-RU" sz="1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средней школе» и попробую создать мультимедийную экспозицию на данную тему.</a:t>
            </a:r>
            <a:endParaRPr lang="ru-RU" sz="1200" dirty="0">
              <a:solidFill>
                <a:srgbClr val="FF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4619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sz="3200" dirty="0">
                <a:solidFill>
                  <a:schemeClr val="tx1"/>
                </a:solidFill>
              </a:rPr>
              <a:t>История становления трудового воспитания школьников в России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indent="450215" algn="ctr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Этап 1884 – 1917 гг</a:t>
            </a:r>
            <a:r>
              <a:rPr lang="ru-RU" sz="28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450215" algn="ctr"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2. Этап 1918 – 1937 гг.</a:t>
            </a:r>
            <a:endParaRPr lang="ru-RU" sz="2800" dirty="0">
              <a:solidFill>
                <a:schemeClr val="tx1"/>
              </a:solidFill>
            </a:endParaRPr>
          </a:p>
          <a:p>
            <a:pPr indent="450215" algn="ctr"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3. Этап 1954 – 1983 гг.</a:t>
            </a:r>
            <a:endParaRPr lang="ru-RU" sz="2800" dirty="0">
              <a:solidFill>
                <a:schemeClr val="tx1"/>
              </a:solidFill>
            </a:endParaRPr>
          </a:p>
          <a:p>
            <a:pPr indent="450215" algn="ctr"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4. Этап 1984 –  1988 гг.</a:t>
            </a:r>
            <a:endParaRPr lang="ru-RU" sz="2800" dirty="0">
              <a:solidFill>
                <a:schemeClr val="tx1"/>
              </a:solidFill>
            </a:endParaRPr>
          </a:p>
          <a:p>
            <a:pPr indent="450215" algn="ctr"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5. Этап 1989  –2000 гг.</a:t>
            </a:r>
            <a:endParaRPr lang="ru-RU" sz="2800" dirty="0">
              <a:solidFill>
                <a:schemeClr val="tx1"/>
              </a:solidFill>
            </a:endParaRPr>
          </a:p>
          <a:p>
            <a:pPr indent="450215" algn="ctr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6. Этап 2001 г. – по настоящее </a:t>
            </a:r>
            <a:r>
              <a:rPr lang="ru-RU" sz="28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время</a:t>
            </a:r>
          </a:p>
          <a:p>
            <a:pPr indent="450215" algn="just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Вывод: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Данная периодизация позволяет сделать вывод, что возникновение и развитие трудового воспитания проходило в неразрывной связи с историей Российского государства. Поэтому история трудового воспитания  России рассматривается как целостный социально-исторический процесс в соответствии с закономерностями социального, экономического и политического развития страны.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6191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19475"/>
            <a:ext cx="137916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1152128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sz="2800" b="1" dirty="0">
                <a:latin typeface="Times New Roman"/>
                <a:ea typeface="Calibri"/>
              </a:rPr>
              <a:t>Педагоги – классики </a:t>
            </a:r>
            <a:r>
              <a:rPr lang="ru-RU" sz="2800" b="1" dirty="0" smtClean="0">
                <a:latin typeface="Times New Roman"/>
                <a:ea typeface="Calibri"/>
              </a:rPr>
              <a:t/>
            </a:r>
            <a:br>
              <a:rPr lang="ru-RU" sz="2800" b="1" dirty="0" smtClean="0">
                <a:latin typeface="Times New Roman"/>
                <a:ea typeface="Calibri"/>
              </a:rPr>
            </a:br>
            <a:r>
              <a:rPr lang="ru-RU" sz="2800" b="1" dirty="0" smtClean="0">
                <a:latin typeface="Times New Roman"/>
                <a:ea typeface="Calibri"/>
              </a:rPr>
              <a:t>о </a:t>
            </a:r>
            <a:r>
              <a:rPr lang="ru-RU" sz="2800" b="1" dirty="0">
                <a:latin typeface="Times New Roman"/>
                <a:ea typeface="Calibri"/>
              </a:rPr>
              <a:t>трудовом </a:t>
            </a:r>
            <a:r>
              <a:rPr lang="ru-RU" sz="2800" b="1" dirty="0" smtClean="0">
                <a:latin typeface="Times New Roman"/>
                <a:ea typeface="Calibri"/>
              </a:rPr>
              <a:t>воспитании детей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592" y="1484784"/>
            <a:ext cx="3960440" cy="4641379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ru-RU" sz="1400" dirty="0" smtClean="0">
              <a:latin typeface="Times New Roman"/>
              <a:ea typeface="Calibri"/>
            </a:endParaRPr>
          </a:p>
          <a:p>
            <a:pPr>
              <a:lnSpc>
                <a:spcPct val="150000"/>
              </a:lnSpc>
            </a:pPr>
            <a:endParaRPr lang="ru-RU" sz="1400" dirty="0">
              <a:latin typeface="Times New Roman"/>
              <a:ea typeface="Calibri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/>
                <a:ea typeface="Calibri"/>
              </a:rPr>
              <a:t>                          «Труд </a:t>
            </a:r>
            <a:r>
              <a:rPr lang="ru-RU" sz="1400" dirty="0">
                <a:latin typeface="Times New Roman"/>
                <a:ea typeface="Calibri"/>
              </a:rPr>
              <a:t>всегда был основой </a:t>
            </a:r>
            <a:r>
              <a:rPr lang="ru-RU" sz="1400" dirty="0" smtClean="0">
                <a:latin typeface="Times New Roman"/>
                <a:ea typeface="Calibri"/>
              </a:rPr>
              <a:t>                                                            для </a:t>
            </a:r>
            <a:r>
              <a:rPr lang="ru-RU" sz="1400" dirty="0">
                <a:latin typeface="Times New Roman"/>
                <a:ea typeface="Calibri"/>
              </a:rPr>
              <a:t>человечества и культуры. Поэтому и в воспитательной работе труд должен быть одним из основных элементов". </a:t>
            </a:r>
            <a:r>
              <a:rPr lang="ru-RU" sz="1400" dirty="0" smtClean="0">
                <a:latin typeface="Times New Roman"/>
                <a:ea typeface="Calibri"/>
              </a:rPr>
              <a:t>                      </a:t>
            </a:r>
            <a:r>
              <a:rPr lang="ru-RU" sz="1400" dirty="0" err="1" smtClean="0">
                <a:latin typeface="Times New Roman"/>
                <a:ea typeface="Calibri"/>
              </a:rPr>
              <a:t>А.С.Макаренко</a:t>
            </a:r>
            <a:endParaRPr lang="ru-RU" sz="1400" dirty="0" smtClean="0">
              <a:latin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</a:rPr>
              <a:t>"</a:t>
            </a:r>
            <a:r>
              <a:rPr lang="ru-RU" sz="1400" dirty="0">
                <a:latin typeface="Times New Roman"/>
              </a:rPr>
              <a:t>Возможность труда и любовь к нему - лучшее наследство, которое может оставить своим детям и бедный и богач". </a:t>
            </a:r>
            <a:r>
              <a:rPr lang="ru-RU" sz="1400" dirty="0" smtClean="0">
                <a:latin typeface="Times New Roman"/>
              </a:rPr>
              <a:t>                          </a:t>
            </a:r>
            <a:r>
              <a:rPr lang="ru-RU" sz="1400" dirty="0" err="1" smtClean="0">
                <a:latin typeface="Times New Roman"/>
              </a:rPr>
              <a:t>К.Д.Ушинский</a:t>
            </a:r>
            <a:endParaRPr lang="ru-RU" sz="1400" dirty="0">
              <a:effectLst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/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детям радость труда. Эту радость ему несут успех, осознание своей умелости и значимости выполняемой работы, возможность доставлять радость другим".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 smtClean="0">
              <a:latin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latin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 smtClean="0">
              <a:latin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 smtClean="0">
              <a:latin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</a:rPr>
              <a:t>"</a:t>
            </a:r>
            <a:r>
              <a:rPr lang="ru-RU" sz="1400" dirty="0">
                <a:latin typeface="Times New Roman"/>
              </a:rPr>
              <a:t>Именно в труде, и только в труде, велик человек, и чем горячей его любовь к труду, тем более величествен сам он, тем продуктивнее, красивее его работа", </a:t>
            </a:r>
            <a:r>
              <a:rPr lang="ru-RU" sz="1400" dirty="0" err="1">
                <a:latin typeface="Times New Roman"/>
              </a:rPr>
              <a:t>М.Горький</a:t>
            </a:r>
            <a:endParaRPr lang="ru-RU" sz="1400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869160"/>
            <a:ext cx="1474399" cy="1887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78768"/>
            <a:ext cx="116205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29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sz="2400" b="1" dirty="0">
                <a:latin typeface="Times New Roman"/>
                <a:ea typeface="Calibri"/>
              </a:rPr>
              <a:t>История развития трудового воспитания </a:t>
            </a:r>
            <a:r>
              <a:rPr lang="ru-RU" sz="2400" b="1" dirty="0" smtClean="0">
                <a:latin typeface="Times New Roman"/>
                <a:ea typeface="Calibri"/>
              </a:rPr>
              <a:t/>
            </a:r>
            <a:br>
              <a:rPr lang="ru-RU" sz="2400" b="1" dirty="0" smtClean="0">
                <a:latin typeface="Times New Roman"/>
                <a:ea typeface="Calibri"/>
              </a:rPr>
            </a:br>
            <a:r>
              <a:rPr lang="ru-RU" sz="2400" b="1" dirty="0" smtClean="0">
                <a:latin typeface="Times New Roman"/>
                <a:ea typeface="Calibri"/>
              </a:rPr>
              <a:t>в </a:t>
            </a:r>
            <a:r>
              <a:rPr lang="ru-RU" sz="2400" b="1" dirty="0" err="1">
                <a:latin typeface="Times New Roman"/>
                <a:ea typeface="Calibri"/>
              </a:rPr>
              <a:t>Свищёвской</a:t>
            </a:r>
            <a:r>
              <a:rPr lang="ru-RU" sz="2400" b="1" dirty="0">
                <a:latin typeface="Times New Roman"/>
                <a:ea typeface="Calibri"/>
              </a:rPr>
              <a:t> средней школе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16" y="1309410"/>
            <a:ext cx="420359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6" descr="C:\Users\PC\Pictures\IMG_20231216_103844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3286124"/>
            <a:ext cx="3820414" cy="3023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619672" y="4077072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В </a:t>
            </a:r>
            <a:r>
              <a:rPr lang="ru-RU" dirty="0"/>
              <a:t>мастерской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2370609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dirty="0"/>
              <a:t>Девочки учатся шить</a:t>
            </a:r>
          </a:p>
        </p:txBody>
      </p:sp>
    </p:spTree>
    <p:extLst>
      <p:ext uri="{BB962C8B-B14F-4D97-AF65-F5344CB8AC3E}">
        <p14:creationId xmlns:p14="http://schemas.microsoft.com/office/powerpoint/2010/main" val="102005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sz="2800" dirty="0">
                <a:latin typeface="Times New Roman"/>
                <a:ea typeface="Times New Roman"/>
              </a:rPr>
              <a:t>Соловьев Александр </a:t>
            </a:r>
            <a:r>
              <a:rPr lang="ru-RU" sz="2800" dirty="0" smtClean="0">
                <a:latin typeface="Times New Roman"/>
                <a:ea typeface="Times New Roman"/>
              </a:rPr>
              <a:t>Григорьевич,</a:t>
            </a:r>
            <a:r>
              <a:rPr lang="ru-RU" sz="2000" dirty="0" smtClean="0">
                <a:latin typeface="Times New Roman"/>
                <a:ea typeface="Times New Roman"/>
              </a:rPr>
              <a:t> </a:t>
            </a:r>
            <a:br>
              <a:rPr lang="ru-RU" sz="2000" dirty="0" smtClean="0">
                <a:latin typeface="Times New Roman"/>
                <a:ea typeface="Times New Roman"/>
              </a:rPr>
            </a:br>
            <a:r>
              <a:rPr lang="ru-RU" sz="1800" dirty="0" smtClean="0">
                <a:latin typeface="Times New Roman"/>
                <a:ea typeface="Times New Roman"/>
              </a:rPr>
              <a:t>учитель биологии и ответственный за организацию производственного обучения</a:t>
            </a:r>
            <a:endParaRPr lang="ru-RU" sz="1800" dirty="0"/>
          </a:p>
        </p:txBody>
      </p:sp>
      <p:pic>
        <p:nvPicPr>
          <p:cNvPr id="5" name="Объект 4" descr="C:\Users\PC\AppData\Local\Temp\Rar$DI17.42072\IMG_20231216_102926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538" y="1571612"/>
            <a:ext cx="2529151" cy="332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6" descr="C:\Users\PC\Pictures\IMG_20231216_103537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8223" y="1782108"/>
            <a:ext cx="1800200" cy="2517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115616" y="5373216"/>
            <a:ext cx="30243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                Соловьёв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А.Г. </a:t>
            </a:r>
            <a:endParaRPr lang="ru-RU" sz="14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читает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доклад о проделанной работе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1412776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/>
                <a:ea typeface="Times New Roman"/>
              </a:rPr>
              <a:t>Почетные грамоты</a:t>
            </a:r>
            <a:endParaRPr lang="ru-RU" dirty="0"/>
          </a:p>
        </p:txBody>
      </p:sp>
      <p:pic>
        <p:nvPicPr>
          <p:cNvPr id="11" name="Рисунок 10" descr="C:\Users\PC\AppData\Local\Temp\Rar$DI13.7100\IMG_20231216_1032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025" y="1702569"/>
            <a:ext cx="1878323" cy="2576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C:\Users\PC\AppData\Local\Temp\Rar$DI13.9597\IMG_20231216_1034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361" y="4279007"/>
            <a:ext cx="3217341" cy="2718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3826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2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002060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989</Words>
  <Application>Microsoft Office PowerPoint</Application>
  <PresentationFormat>Экран (4:3)</PresentationFormat>
  <Paragraphs>123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Times New Roman</vt:lpstr>
      <vt:lpstr>Calibri</vt:lpstr>
      <vt:lpstr>Comic Sans MS</vt:lpstr>
      <vt:lpstr>Andale Sans UI</vt:lpstr>
      <vt:lpstr>Lucida Sans Unicode</vt:lpstr>
      <vt:lpstr>1_Тема Office</vt:lpstr>
      <vt:lpstr>МОУ СОШ с. Свищёвки им. П.И. Мацыгина  Исследовательская работа «История развития  трудового воспитания  в Свищёвской средней школе»</vt:lpstr>
      <vt:lpstr>Актуальность</vt:lpstr>
      <vt:lpstr>Презентация PowerPoint</vt:lpstr>
      <vt:lpstr>Презентация PowerPoint</vt:lpstr>
      <vt:lpstr>Практическая значимость моей работы</vt:lpstr>
      <vt:lpstr>История становления трудового воспитания школьников в России</vt:lpstr>
      <vt:lpstr>Педагоги – классики  о трудовом воспитании детей</vt:lpstr>
      <vt:lpstr>История развития трудового воспитания  в Свищёвской средней школе</vt:lpstr>
      <vt:lpstr>Соловьев Александр Григорьевич,  учитель биологии и ответственный за организацию производственного обучения</vt:lpstr>
      <vt:lpstr>Презентация PowerPoint</vt:lpstr>
      <vt:lpstr>1972 год</vt:lpstr>
      <vt:lpstr>Безгоров Василий Григорьевич,  ветеран Великой Отечественной войны,  председатель колхоза «Путь Ленина» </vt:lpstr>
      <vt:lpstr>Укрепление материальной базы</vt:lpstr>
      <vt:lpstr>Молодёжный лагерь  труда и отдыха «Парус».</vt:lpstr>
      <vt:lpstr>Режим дня  в лагеря труда и отдыха «Парус»</vt:lpstr>
      <vt:lpstr>Презентация PowerPoint</vt:lpstr>
      <vt:lpstr>Помощь на полях и животноводческой ферме колхоза «Путь Ленина»</vt:lpstr>
      <vt:lpstr>Достойные награды</vt:lpstr>
      <vt:lpstr>Досуг воспитанников  лагеря труда и отдыха «Парус»</vt:lpstr>
      <vt:lpstr>Экскурсии на заработанные деньги</vt:lpstr>
      <vt:lpstr>Из истории летнего оздоровительного лагеря «Дружба» по организации трудовой деятельности   </vt:lpstr>
      <vt:lpstr>Создание лэпбука для школьного краеведческого музея   </vt:lpstr>
      <vt:lpstr>Заключение</vt:lpstr>
      <vt:lpstr>Презентация PowerPoint</vt:lpstr>
      <vt:lpstr>Используемая литература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Рамки</dc:title>
  <dc:creator>Фокина Лидия Петровна</dc:creator>
  <cp:keywords>Шаблон презентации</cp:keywords>
  <cp:lastModifiedBy>PC</cp:lastModifiedBy>
  <cp:revision>100</cp:revision>
  <dcterms:created xsi:type="dcterms:W3CDTF">2014-07-06T18:18:01Z</dcterms:created>
  <dcterms:modified xsi:type="dcterms:W3CDTF">2024-03-28T20:58:45Z</dcterms:modified>
</cp:coreProperties>
</file>