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75" r:id="rId3"/>
    <p:sldId id="274" r:id="rId4"/>
    <p:sldId id="273" r:id="rId5"/>
    <p:sldId id="272" r:id="rId6"/>
    <p:sldId id="257" r:id="rId7"/>
    <p:sldId id="260" r:id="rId8"/>
    <p:sldId id="276" r:id="rId9"/>
    <p:sldId id="277" r:id="rId10"/>
    <p:sldId id="284" r:id="rId11"/>
    <p:sldId id="283" r:id="rId12"/>
    <p:sldId id="285" r:id="rId13"/>
    <p:sldId id="286" r:id="rId14"/>
    <p:sldId id="289" r:id="rId15"/>
    <p:sldId id="288" r:id="rId16"/>
    <p:sldId id="287" r:id="rId17"/>
    <p:sldId id="29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717" autoAdjust="0"/>
  </p:normalViewPr>
  <p:slideViewPr>
    <p:cSldViewPr>
      <p:cViewPr>
        <p:scale>
          <a:sx n="70" d="100"/>
          <a:sy n="70" d="100"/>
        </p:scale>
        <p:origin x="-324" y="-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2A3A3-2BFF-4BC9-AF27-0D3CDD3E6051}" type="datetimeFigureOut">
              <a:rPr lang="ru-RU" smtClean="0"/>
              <a:t>07.12.2022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F2922F-5C80-45D4-B729-7C332252783A}" type="slidenum">
              <a:rPr lang="ru-RU" smtClean="0"/>
              <a:t>‹#›</a:t>
            </a:fld>
            <a:endParaRPr lang="ru-RU"/>
          </a:p>
        </p:txBody>
      </p:sp>
    </p:spTree>
    <p:extLst>
      <p:ext uri="{BB962C8B-B14F-4D97-AF65-F5344CB8AC3E}">
        <p14:creationId xmlns:p14="http://schemas.microsoft.com/office/powerpoint/2010/main" val="364929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6F2922F-5C80-45D4-B729-7C332252783A}" type="slidenum">
              <a:rPr lang="ru-RU" smtClean="0"/>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9B4F650-2E23-427D-9C75-426EF3E35EBD}" type="datetimeFigureOut">
              <a:rPr lang="ru-RU" smtClean="0"/>
              <a:pPr/>
              <a:t>07.12.2022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A5BF9E-25C7-44AD-A798-E232034439E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9B4F650-2E23-427D-9C75-426EF3E35EBD}" type="datetimeFigureOut">
              <a:rPr lang="ru-RU" smtClean="0"/>
              <a:pPr/>
              <a:t>07.12.2022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A5BF9E-25C7-44AD-A798-E232034439E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9B4F650-2E23-427D-9C75-426EF3E35EBD}" type="datetimeFigureOut">
              <a:rPr lang="ru-RU" smtClean="0"/>
              <a:pPr/>
              <a:t>07.12.2022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A5BF9E-25C7-44AD-A798-E232034439E3}"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9B4F650-2E23-427D-9C75-426EF3E35EBD}" type="datetimeFigureOut">
              <a:rPr lang="ru-RU" smtClean="0"/>
              <a:pPr/>
              <a:t>07.12.2022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A5BF9E-25C7-44AD-A798-E232034439E3}"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B4F650-2E23-427D-9C75-426EF3E35EBD}" type="datetimeFigureOut">
              <a:rPr lang="ru-RU" smtClean="0"/>
              <a:pPr/>
              <a:t>07.12.2022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A5BF9E-25C7-44AD-A798-E232034439E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19B4F650-2E23-427D-9C75-426EF3E35EBD}" type="datetimeFigureOut">
              <a:rPr lang="ru-RU" smtClean="0"/>
              <a:pPr/>
              <a:t>07.12.2022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A5BF9E-25C7-44AD-A798-E232034439E3}"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9B4F650-2E23-427D-9C75-426EF3E35EBD}" type="datetimeFigureOut">
              <a:rPr lang="ru-RU" smtClean="0"/>
              <a:pPr/>
              <a:t>07.12.2022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AA5BF9E-25C7-44AD-A798-E232034439E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9B4F650-2E23-427D-9C75-426EF3E35EBD}" type="datetimeFigureOut">
              <a:rPr lang="ru-RU" smtClean="0"/>
              <a:pPr/>
              <a:t>07.12.2022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AA5BF9E-25C7-44AD-A798-E232034439E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9B4F650-2E23-427D-9C75-426EF3E35EBD}" type="datetimeFigureOut">
              <a:rPr lang="ru-RU" smtClean="0"/>
              <a:pPr/>
              <a:t>07.12.2022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AA5BF9E-25C7-44AD-A798-E232034439E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9B4F650-2E23-427D-9C75-426EF3E35EBD}" type="datetimeFigureOut">
              <a:rPr lang="ru-RU" smtClean="0"/>
              <a:pPr/>
              <a:t>07.12.2022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A5BF9E-25C7-44AD-A798-E232034439E3}"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B4F650-2E23-427D-9C75-426EF3E35EBD}" type="datetimeFigureOut">
              <a:rPr lang="ru-RU" smtClean="0"/>
              <a:pPr/>
              <a:t>07.12.2022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A5BF9E-25C7-44AD-A798-E232034439E3}"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9B4F650-2E23-427D-9C75-426EF3E35EBD}" type="datetimeFigureOut">
              <a:rPr lang="ru-RU" smtClean="0"/>
              <a:pPr/>
              <a:t>07.12.2022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AA5BF9E-25C7-44AD-A798-E232034439E3}"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pomc58.ru/"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04664"/>
            <a:ext cx="8132440" cy="1872208"/>
          </a:xfrm>
        </p:spPr>
        <p:txBody>
          <a:bodyPr>
            <a:normAutofit fontScale="90000"/>
          </a:bodyPr>
          <a:lstStyle/>
          <a:p>
            <a:r>
              <a:rPr lang="ru-RU" sz="1800" b="1" dirty="0" smtClean="0"/>
              <a:t>Муниципальное общеобразовательное учреждение</a:t>
            </a:r>
            <a:r>
              <a:rPr lang="ru-RU" sz="1800" dirty="0" smtClean="0"/>
              <a:t/>
            </a:r>
            <a:br>
              <a:rPr lang="ru-RU" sz="1800" dirty="0" smtClean="0"/>
            </a:br>
            <a:r>
              <a:rPr lang="ru-RU" sz="1800" b="1" dirty="0" smtClean="0"/>
              <a:t>         средняя общеобразовательная школа </a:t>
            </a:r>
            <a:r>
              <a:rPr lang="ru-RU" sz="1800" b="1" dirty="0" err="1" smtClean="0"/>
              <a:t>с.Свищёвки</a:t>
            </a:r>
            <a:r>
              <a:rPr lang="ru-RU" sz="1800" b="1" dirty="0" smtClean="0"/>
              <a:t>  </a:t>
            </a:r>
            <a:r>
              <a:rPr lang="ru-RU" sz="1800" b="1" dirty="0" err="1" smtClean="0"/>
              <a:t>им.П.И.Мацыгина</a:t>
            </a:r>
            <a:r>
              <a:rPr lang="ru-RU" sz="1800" b="1" dirty="0" smtClean="0"/>
              <a:t>	</a:t>
            </a:r>
            <a:r>
              <a:rPr lang="ru-RU" sz="1800" dirty="0" smtClean="0"/>
              <a:t/>
            </a:r>
            <a:br>
              <a:rPr lang="ru-RU" sz="1800" dirty="0" smtClean="0"/>
            </a:br>
            <a:r>
              <a:rPr lang="ru-RU" sz="1800" b="1" dirty="0" smtClean="0"/>
              <a:t>       Белинского района Пензенской области</a:t>
            </a:r>
            <a:br>
              <a:rPr lang="ru-RU" sz="1800" b="1" dirty="0" smtClean="0"/>
            </a:br>
            <a:r>
              <a:rPr lang="ru-RU" sz="4000" b="1" dirty="0" smtClean="0"/>
              <a:t>Проект «Билет в будущее»</a:t>
            </a:r>
            <a:br>
              <a:rPr lang="ru-RU" sz="4000" b="1" dirty="0" smtClean="0"/>
            </a:br>
            <a:r>
              <a:rPr lang="ru-RU" sz="4000" b="1" dirty="0" smtClean="0"/>
              <a:t>День профессий</a:t>
            </a:r>
            <a:endParaRPr lang="ru-RU" sz="4000" b="1" dirty="0"/>
          </a:p>
        </p:txBody>
      </p:sp>
      <p:sp>
        <p:nvSpPr>
          <p:cNvPr id="3" name="Подзаголовок 2"/>
          <p:cNvSpPr>
            <a:spLocks noGrp="1"/>
          </p:cNvSpPr>
          <p:nvPr>
            <p:ph type="subTitle" idx="1"/>
          </p:nvPr>
        </p:nvSpPr>
        <p:spPr>
          <a:xfrm>
            <a:off x="1371600" y="2276872"/>
            <a:ext cx="7232848" cy="4581128"/>
          </a:xfrm>
        </p:spPr>
        <p:txBody>
          <a:bodyPr>
            <a:normAutofit lnSpcReduction="10000"/>
          </a:bodyPr>
          <a:lstStyle/>
          <a:p>
            <a:r>
              <a:rPr lang="ru-RU" sz="3500" b="1" dirty="0" smtClean="0"/>
              <a:t>« Люди в белых халатах»</a:t>
            </a:r>
          </a:p>
          <a:p>
            <a:r>
              <a:rPr lang="en-US" b="1" dirty="0" smtClean="0"/>
              <a:t>II </a:t>
            </a:r>
            <a:r>
              <a:rPr lang="ru-RU" b="1" dirty="0" smtClean="0"/>
              <a:t>этап «</a:t>
            </a:r>
            <a:r>
              <a:rPr lang="ru-RU" b="1" dirty="0" err="1" smtClean="0"/>
              <a:t>Онлайн</a:t>
            </a:r>
            <a:r>
              <a:rPr lang="ru-RU" b="1" dirty="0" smtClean="0"/>
              <a:t> - экскурсия по профессиональным образовательным учреждениям г. Пензы».</a:t>
            </a:r>
          </a:p>
          <a:p>
            <a:endParaRPr lang="ru-RU" b="1" dirty="0" smtClean="0"/>
          </a:p>
          <a:p>
            <a:endParaRPr lang="ru-RU" b="1" dirty="0"/>
          </a:p>
          <a:p>
            <a:endParaRPr lang="ru-RU" b="1" dirty="0" smtClean="0"/>
          </a:p>
          <a:p>
            <a:endParaRPr lang="ru-RU" b="1" dirty="0"/>
          </a:p>
          <a:p>
            <a:endParaRPr lang="ru-RU" b="1" dirty="0" smtClean="0"/>
          </a:p>
          <a:p>
            <a:endParaRPr lang="ru-RU" b="1" dirty="0"/>
          </a:p>
          <a:p>
            <a:endParaRPr lang="ru-RU" b="1" dirty="0" smtClean="0"/>
          </a:p>
          <a:p>
            <a:endParaRPr lang="ru-RU" b="1" dirty="0"/>
          </a:p>
          <a:p>
            <a:r>
              <a:rPr lang="ru-RU" b="1" dirty="0" smtClean="0">
                <a:solidFill>
                  <a:schemeClr val="tx2"/>
                </a:solidFill>
              </a:rPr>
              <a:t> </a:t>
            </a:r>
            <a:r>
              <a:rPr lang="ru-RU" dirty="0" smtClean="0">
                <a:solidFill>
                  <a:schemeClr val="tx2"/>
                </a:solidFill>
              </a:rPr>
              <a:t>с. </a:t>
            </a:r>
            <a:r>
              <a:rPr lang="ru-RU" dirty="0" err="1" smtClean="0">
                <a:solidFill>
                  <a:schemeClr val="tx2"/>
                </a:solidFill>
              </a:rPr>
              <a:t>Свищёвка</a:t>
            </a:r>
            <a:r>
              <a:rPr lang="ru-RU" dirty="0" smtClean="0">
                <a:solidFill>
                  <a:schemeClr val="tx2"/>
                </a:solidFill>
              </a:rPr>
              <a:t>, 2022 год</a:t>
            </a:r>
            <a:endParaRPr lang="ru-RU"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7300" t="18344" r="16560" b="23776"/>
          <a:stretch/>
        </p:blipFill>
        <p:spPr>
          <a:xfrm>
            <a:off x="251520" y="3429000"/>
            <a:ext cx="4355976" cy="2855260"/>
          </a:xfrm>
          <a:prstGeom prst="rect">
            <a:avLst/>
          </a:prstGeom>
          <a:ln>
            <a:noFill/>
          </a:ln>
          <a:effectLst>
            <a:softEdge rad="112500"/>
          </a:effectLst>
        </p:spPr>
      </p:pic>
    </p:spTree>
    <p:extLst>
      <p:ext uri="{BB962C8B-B14F-4D97-AF65-F5344CB8AC3E}">
        <p14:creationId xmlns:p14="http://schemas.microsoft.com/office/powerpoint/2010/main" val="518663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71513" y="228600"/>
            <a:ext cx="8472487" cy="1143000"/>
          </a:xfrm>
          <a:effectLst>
            <a:glow rad="228600">
              <a:srgbClr val="7030A0">
                <a:alpha val="40000"/>
              </a:srgbClr>
            </a:glow>
            <a:outerShdw blurRad="50800" dist="38100" dir="5400000" algn="t" rotWithShape="0">
              <a:prstClr val="black">
                <a:alpha val="40000"/>
              </a:prstClr>
            </a:outerShdw>
          </a:effectLst>
        </p:spPr>
        <p:txBody>
          <a:bodyPr>
            <a:noAutofit/>
          </a:bodyPr>
          <a:lstStyle/>
          <a:p>
            <a:pPr algn="ctr"/>
            <a:r>
              <a:rPr lang="ru-RU" sz="4000" dirty="0" smtClean="0">
                <a:solidFill>
                  <a:srgbClr val="7030A0"/>
                </a:solidFill>
              </a:rPr>
              <a:t>Самая гуманная профессия  </a:t>
            </a:r>
            <a:br>
              <a:rPr lang="ru-RU" sz="4000" dirty="0" smtClean="0">
                <a:solidFill>
                  <a:srgbClr val="7030A0"/>
                </a:solidFill>
              </a:rPr>
            </a:br>
            <a:r>
              <a:rPr lang="ru-RU" sz="4000" dirty="0" smtClean="0">
                <a:solidFill>
                  <a:srgbClr val="7030A0"/>
                </a:solidFill>
              </a:rPr>
              <a:t>в  мире</a:t>
            </a:r>
            <a:endParaRPr lang="ru-RU" sz="4000" dirty="0">
              <a:solidFill>
                <a:srgbClr val="7030A0"/>
              </a:solidFill>
            </a:endParaRPr>
          </a:p>
        </p:txBody>
      </p:sp>
      <p:sp>
        <p:nvSpPr>
          <p:cNvPr id="3" name="Содержимое 2"/>
          <p:cNvSpPr>
            <a:spLocks noGrp="1"/>
          </p:cNvSpPr>
          <p:nvPr>
            <p:ph idx="4294967295"/>
          </p:nvPr>
        </p:nvSpPr>
        <p:spPr>
          <a:xfrm>
            <a:off x="4343400" y="1676400"/>
            <a:ext cx="4800600" cy="4876800"/>
          </a:xfrm>
        </p:spPr>
        <p:txBody>
          <a:bodyPr>
            <a:normAutofit/>
          </a:bodyPr>
          <a:lstStyle/>
          <a:p>
            <a:pPr>
              <a:buNone/>
            </a:pPr>
            <a:r>
              <a:rPr lang="ru-RU" sz="2800" b="1" dirty="0" smtClean="0">
                <a:solidFill>
                  <a:schemeClr val="tx2">
                    <a:lumMod val="75000"/>
                  </a:schemeClr>
                </a:solidFill>
              </a:rPr>
              <a:t>   </a:t>
            </a:r>
            <a:r>
              <a:rPr lang="ru-RU" sz="2800" dirty="0" smtClean="0"/>
              <a:t>«Профессия  врача – подвиг. Она требует самоотверженности, чистоты духа  и чистоты помыслов».</a:t>
            </a:r>
          </a:p>
          <a:p>
            <a:pPr>
              <a:buNone/>
            </a:pPr>
            <a:endParaRPr lang="ru-RU" sz="2800" dirty="0" smtClean="0"/>
          </a:p>
          <a:p>
            <a:pPr algn="ctr">
              <a:buNone/>
            </a:pPr>
            <a:r>
              <a:rPr lang="ru-RU" sz="2800" dirty="0" smtClean="0"/>
              <a:t>Антон Павлович Чехов</a:t>
            </a:r>
          </a:p>
        </p:txBody>
      </p:sp>
      <p:pic>
        <p:nvPicPr>
          <p:cNvPr id="1026" name="Picture 2" descr="C:\Users\Dim\Desktop\Медики\Врач-3.jpg"/>
          <p:cNvPicPr>
            <a:picLocks noChangeAspect="1" noChangeArrowheads="1"/>
          </p:cNvPicPr>
          <p:nvPr/>
        </p:nvPicPr>
        <p:blipFill>
          <a:blip r:embed="rId2" cstate="print"/>
          <a:srcRect/>
          <a:stretch>
            <a:fillRect/>
          </a:stretch>
        </p:blipFill>
        <p:spPr bwMode="auto">
          <a:xfrm>
            <a:off x="179512" y="836712"/>
            <a:ext cx="3117478" cy="2944924"/>
          </a:xfrm>
          <a:prstGeom prst="rect">
            <a:avLst/>
          </a:prstGeom>
          <a:ln>
            <a:noFill/>
          </a:ln>
          <a:effectLst>
            <a:softEdge rad="112500"/>
          </a:effectLst>
        </p:spPr>
      </p:pic>
      <p:pic>
        <p:nvPicPr>
          <p:cNvPr id="1027" name="Picture 3" descr="C:\Users\Dim\Desktop\Медики\Врач-17.jpg"/>
          <p:cNvPicPr>
            <a:picLocks noChangeAspect="1" noChangeArrowheads="1"/>
          </p:cNvPicPr>
          <p:nvPr/>
        </p:nvPicPr>
        <p:blipFill>
          <a:blip r:embed="rId3" cstate="print"/>
          <a:srcRect/>
          <a:stretch>
            <a:fillRect/>
          </a:stretch>
        </p:blipFill>
        <p:spPr bwMode="auto">
          <a:xfrm>
            <a:off x="539552" y="3789040"/>
            <a:ext cx="3733552" cy="2800164"/>
          </a:xfrm>
          <a:prstGeom prst="rect">
            <a:avLst/>
          </a:prstGeom>
          <a:ln>
            <a:noFill/>
          </a:ln>
          <a:effectLst>
            <a:softEdge rad="112500"/>
          </a:effectLst>
        </p:spPr>
      </p:pic>
    </p:spTree>
    <p:extLst>
      <p:ext uri="{BB962C8B-B14F-4D97-AF65-F5344CB8AC3E}">
        <p14:creationId xmlns:p14="http://schemas.microsoft.com/office/powerpoint/2010/main" val="429253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4953000" cy="411162"/>
          </a:xfrm>
          <a:effectLst>
            <a:glow rad="101600">
              <a:schemeClr val="accent6">
                <a:satMod val="175000"/>
                <a:alpha val="40000"/>
              </a:schemeClr>
            </a:glow>
            <a:outerShdw blurRad="50800" dist="38100" dir="5400000" algn="t" rotWithShape="0">
              <a:prstClr val="black">
                <a:alpha val="40000"/>
              </a:prstClr>
            </a:outerShdw>
          </a:effectLst>
        </p:spPr>
        <p:txBody>
          <a:bodyPr>
            <a:noAutofit/>
          </a:bodyPr>
          <a:lstStyle/>
          <a:p>
            <a:r>
              <a:rPr lang="ru-RU" dirty="0" smtClean="0">
                <a:solidFill>
                  <a:schemeClr val="tx2"/>
                </a:solidFill>
              </a:rPr>
              <a:t>Истоки профессии</a:t>
            </a:r>
            <a:endParaRPr lang="ru-RU" dirty="0">
              <a:solidFill>
                <a:schemeClr val="tx2"/>
              </a:solidFill>
            </a:endParaRPr>
          </a:p>
        </p:txBody>
      </p:sp>
      <p:pic>
        <p:nvPicPr>
          <p:cNvPr id="1026" name="Picture 2" descr="C:\Users\Dim\Desktop\Медики\Врач-15.jpeg"/>
          <p:cNvPicPr>
            <a:picLocks noGrp="1" noChangeAspect="1" noChangeArrowheads="1"/>
          </p:cNvPicPr>
          <p:nvPr>
            <p:ph idx="4294967295"/>
          </p:nvPr>
        </p:nvPicPr>
        <p:blipFill>
          <a:blip r:embed="rId2" cstate="print"/>
          <a:stretch>
            <a:fillRect/>
          </a:stretch>
        </p:blipFill>
        <p:spPr bwMode="auto">
          <a:xfrm>
            <a:off x="5148064" y="2996952"/>
            <a:ext cx="3774681" cy="3183007"/>
          </a:xfrm>
          <a:prstGeom prst="rect">
            <a:avLst/>
          </a:prstGeom>
          <a:ln>
            <a:noFill/>
          </a:ln>
          <a:effectLst>
            <a:softEdge rad="112500"/>
          </a:effectLst>
        </p:spPr>
      </p:pic>
      <p:sp>
        <p:nvSpPr>
          <p:cNvPr id="5" name="TextBox 4"/>
          <p:cNvSpPr txBox="1"/>
          <p:nvPr/>
        </p:nvSpPr>
        <p:spPr>
          <a:xfrm>
            <a:off x="5029200" y="6096000"/>
            <a:ext cx="4114800" cy="369332"/>
          </a:xfrm>
          <a:prstGeom prst="rect">
            <a:avLst/>
          </a:prstGeom>
          <a:noFill/>
        </p:spPr>
        <p:txBody>
          <a:bodyPr wrap="square" rtlCol="0">
            <a:spAutoFit/>
          </a:bodyPr>
          <a:lstStyle/>
          <a:p>
            <a:pPr algn="ctr"/>
            <a:r>
              <a:rPr lang="ru-RU" dirty="0" smtClean="0">
                <a:solidFill>
                  <a:schemeClr val="tx2"/>
                </a:solidFill>
              </a:rPr>
              <a:t>Врачевание в эпоху Средневековья</a:t>
            </a:r>
            <a:endParaRPr lang="ru-RU" dirty="0">
              <a:solidFill>
                <a:schemeClr val="tx2"/>
              </a:solidFill>
            </a:endParaRPr>
          </a:p>
        </p:txBody>
      </p:sp>
      <p:pic>
        <p:nvPicPr>
          <p:cNvPr id="1027" name="Picture 3" descr="C:\Users\Dim\Desktop\Медики\Врач-14.png"/>
          <p:cNvPicPr>
            <a:picLocks noChangeAspect="1" noChangeArrowheads="1"/>
          </p:cNvPicPr>
          <p:nvPr/>
        </p:nvPicPr>
        <p:blipFill>
          <a:blip r:embed="rId3" cstate="print"/>
          <a:srcRect/>
          <a:stretch>
            <a:fillRect/>
          </a:stretch>
        </p:blipFill>
        <p:spPr bwMode="auto">
          <a:xfrm>
            <a:off x="7239000" y="381000"/>
            <a:ext cx="1629294" cy="2438400"/>
          </a:xfrm>
          <a:prstGeom prst="rect">
            <a:avLst/>
          </a:prstGeom>
          <a:noFill/>
        </p:spPr>
      </p:pic>
      <p:pic>
        <p:nvPicPr>
          <p:cNvPr id="1028" name="Picture 4" descr="C:\Users\Dim\Desktop\Медики\Врач-13.jpg"/>
          <p:cNvPicPr>
            <a:picLocks noChangeAspect="1" noChangeArrowheads="1"/>
          </p:cNvPicPr>
          <p:nvPr/>
        </p:nvPicPr>
        <p:blipFill>
          <a:blip r:embed="rId4" cstate="print"/>
          <a:srcRect/>
          <a:stretch>
            <a:fillRect/>
          </a:stretch>
        </p:blipFill>
        <p:spPr bwMode="auto">
          <a:xfrm>
            <a:off x="5562600" y="533400"/>
            <a:ext cx="1600200" cy="2255869"/>
          </a:xfrm>
          <a:prstGeom prst="rect">
            <a:avLst/>
          </a:prstGeom>
          <a:noFill/>
        </p:spPr>
      </p:pic>
      <p:sp>
        <p:nvSpPr>
          <p:cNvPr id="8" name="TextBox 7"/>
          <p:cNvSpPr txBox="1"/>
          <p:nvPr/>
        </p:nvSpPr>
        <p:spPr>
          <a:xfrm>
            <a:off x="304800" y="533400"/>
            <a:ext cx="4876800" cy="3693319"/>
          </a:xfrm>
          <a:prstGeom prst="rect">
            <a:avLst/>
          </a:prstGeom>
          <a:noFill/>
        </p:spPr>
        <p:txBody>
          <a:bodyPr wrap="square" rtlCol="0">
            <a:spAutoFit/>
          </a:bodyPr>
          <a:lstStyle/>
          <a:p>
            <a:pPr indent="457200" algn="just"/>
            <a:endParaRPr lang="ru-RU" b="1" dirty="0" smtClean="0"/>
          </a:p>
          <a:p>
            <a:pPr indent="457200" algn="just"/>
            <a:r>
              <a:rPr lang="ru-RU" dirty="0" smtClean="0">
                <a:solidFill>
                  <a:schemeClr val="tx2"/>
                </a:solidFill>
                <a:latin typeface="+mj-lt"/>
              </a:rPr>
              <a:t>Профессия врача имеет древнее происхождение. Уже в первобытном обществе существовали лекари, которые занимались врачеванием больных, применяя целебные травы, искусно диагностируя состояние больного по одному только пульсу. Зачастую им удавалось спасти жизни пациентов. Из глубины веков известны имена великих врачей, таких, как Гиппократ, Авиценна.</a:t>
            </a:r>
          </a:p>
          <a:p>
            <a:pPr indent="457200" algn="just"/>
            <a:r>
              <a:rPr lang="ru-RU" dirty="0" smtClean="0">
                <a:solidFill>
                  <a:schemeClr val="tx2"/>
                </a:solidFill>
                <a:latin typeface="+mj-lt"/>
              </a:rPr>
              <a:t> Определение  ПЕДИАТРИИ впервые дано в 1847 году.</a:t>
            </a:r>
            <a:endParaRPr lang="ru-RU" dirty="0">
              <a:solidFill>
                <a:schemeClr val="tx2"/>
              </a:solidFill>
              <a:latin typeface="+mj-lt"/>
            </a:endParaRPr>
          </a:p>
        </p:txBody>
      </p:sp>
      <p:sp>
        <p:nvSpPr>
          <p:cNvPr id="9" name="Прямоугольник 8"/>
          <p:cNvSpPr/>
          <p:nvPr/>
        </p:nvSpPr>
        <p:spPr>
          <a:xfrm>
            <a:off x="381000" y="4221088"/>
            <a:ext cx="4724400" cy="1865126"/>
          </a:xfrm>
          <a:prstGeom prst="rect">
            <a:avLst/>
          </a:prstGeom>
        </p:spPr>
        <p:txBody>
          <a:bodyPr wrap="square">
            <a:spAutoFit/>
          </a:bodyPr>
          <a:lstStyle/>
          <a:p>
            <a:pPr indent="457200" algn="just">
              <a:lnSpc>
                <a:spcPct val="80000"/>
              </a:lnSpc>
            </a:pPr>
            <a:r>
              <a:rPr lang="ru-RU" dirty="0" smtClean="0">
                <a:solidFill>
                  <a:schemeClr val="tx2"/>
                </a:solidFill>
              </a:rPr>
              <a:t>Филатов Н. Ф. заслуженно считается основателем отечественной педиатрии. В 1834 году он открыл первую педиатрическую больницу, где на практике успешно применял полученные за границей знания. Написанные им учебники и руководства стали отличным наследием для студентов и практикующих педиатров.…</a:t>
            </a:r>
            <a:endParaRPr lang="ru-RU" dirty="0">
              <a:solidFill>
                <a:schemeClr val="tx2"/>
              </a:solidFill>
            </a:endParaRPr>
          </a:p>
        </p:txBody>
      </p:sp>
    </p:spTree>
    <p:extLst>
      <p:ext uri="{BB962C8B-B14F-4D97-AF65-F5344CB8AC3E}">
        <p14:creationId xmlns:p14="http://schemas.microsoft.com/office/powerpoint/2010/main" val="2248715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im\Desktop\Медики\Врач-8.jpg"/>
          <p:cNvPicPr>
            <a:picLocks noGrp="1" noChangeAspect="1" noChangeArrowheads="1"/>
          </p:cNvPicPr>
          <p:nvPr>
            <p:ph idx="4294967295"/>
          </p:nvPr>
        </p:nvPicPr>
        <p:blipFill>
          <a:blip r:embed="rId2" cstate="print"/>
          <a:srcRect/>
          <a:stretch>
            <a:fillRect/>
          </a:stretch>
        </p:blipFill>
        <p:spPr bwMode="auto">
          <a:xfrm>
            <a:off x="5800725" y="304800"/>
            <a:ext cx="3343275" cy="2238375"/>
          </a:xfrm>
          <a:prstGeom prst="rect">
            <a:avLst/>
          </a:prstGeom>
          <a:ln>
            <a:noFill/>
          </a:ln>
          <a:effectLst>
            <a:softEdge rad="112500"/>
          </a:effectLst>
        </p:spPr>
      </p:pic>
      <p:sp>
        <p:nvSpPr>
          <p:cNvPr id="5" name="TextBox 4"/>
          <p:cNvSpPr txBox="1"/>
          <p:nvPr/>
        </p:nvSpPr>
        <p:spPr>
          <a:xfrm>
            <a:off x="5638800" y="2667000"/>
            <a:ext cx="2971800" cy="369332"/>
          </a:xfrm>
          <a:prstGeom prst="rect">
            <a:avLst/>
          </a:prstGeom>
          <a:noFill/>
        </p:spPr>
        <p:txBody>
          <a:bodyPr wrap="square" rtlCol="0">
            <a:spAutoFit/>
          </a:bodyPr>
          <a:lstStyle/>
          <a:p>
            <a:pPr algn="ctr"/>
            <a:r>
              <a:rPr lang="ru-RU" b="1" dirty="0" smtClean="0">
                <a:solidFill>
                  <a:schemeClr val="accent1">
                    <a:lumMod val="75000"/>
                  </a:schemeClr>
                </a:solidFill>
              </a:rPr>
              <a:t>Здравствуйте, доктор!</a:t>
            </a:r>
            <a:endParaRPr lang="ru-RU" b="1" dirty="0">
              <a:solidFill>
                <a:schemeClr val="accent1">
                  <a:lumMod val="75000"/>
                </a:schemeClr>
              </a:solidFill>
            </a:endParaRPr>
          </a:p>
        </p:txBody>
      </p:sp>
      <p:sp>
        <p:nvSpPr>
          <p:cNvPr id="5123" name="Rectangle 3"/>
          <p:cNvSpPr>
            <a:spLocks noChangeArrowheads="1"/>
          </p:cNvSpPr>
          <p:nvPr/>
        </p:nvSpPr>
        <p:spPr bwMode="auto">
          <a:xfrm>
            <a:off x="381000" y="304801"/>
            <a:ext cx="4724400" cy="2585323"/>
          </a:xfrm>
          <a:prstGeom prst="rect">
            <a:avLst/>
          </a:prstGeom>
          <a:noFill/>
          <a:ln w="9525">
            <a:noFill/>
            <a:miter lim="800000"/>
            <a:headEnd/>
            <a:tailEnd/>
          </a:ln>
          <a:effectLst>
            <a:glow rad="228600">
              <a:schemeClr val="accent4">
                <a:satMod val="175000"/>
                <a:alpha val="40000"/>
              </a:schemeClr>
            </a:glow>
            <a:outerShdw blurRad="50800" dist="38100" dir="5400000" algn="t"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Современный врач – это специалист с высшим медицинским образованием, который занимается диагностикой, лечением больных и профилактикой болезней. </a:t>
            </a:r>
            <a:endParaRPr kumimoji="0" lang="ru-RU" sz="24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4" name="Rectangle 4"/>
          <p:cNvSpPr>
            <a:spLocks noChangeArrowheads="1"/>
          </p:cNvSpPr>
          <p:nvPr/>
        </p:nvSpPr>
        <p:spPr bwMode="auto">
          <a:xfrm>
            <a:off x="533400" y="3276600"/>
            <a:ext cx="79248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Преимущества профессии: </a:t>
            </a:r>
            <a:r>
              <a:rPr kumimoji="0" lang="ru-RU" sz="2000" i="0" u="none" strike="noStrike" cap="none" normalizeH="0" baseline="0" dirty="0" smtClean="0">
                <a:ln>
                  <a:noFill/>
                </a:ln>
                <a:solidFill>
                  <a:schemeClr val="tx2">
                    <a:lumMod val="75000"/>
                  </a:schemeClr>
                </a:solidFill>
                <a:effectLst/>
                <a:ea typeface="Calibri" pitchFamily="34" charset="0"/>
                <a:cs typeface="Times New Roman" pitchFamily="18" charset="0"/>
              </a:rPr>
              <a:t>разнообразие вариантов специализации, из которых можно выбрать область, наиболее близкую по интересам; самостоятельность в принятии решений, социальная значимость профессии. </a:t>
            </a: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sz="2000" i="0" u="none" strike="noStrike" cap="none" normalizeH="0" baseline="0" dirty="0" smtClean="0">
              <a:ln>
                <a:noFill/>
              </a:ln>
              <a:solidFill>
                <a:schemeClr val="tx2">
                  <a:lumMod val="75000"/>
                </a:schemeClr>
              </a:solidFill>
              <a:effectLs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C00000"/>
                </a:solidFill>
                <a:effectLst/>
                <a:ea typeface="Calibri" pitchFamily="34" charset="0"/>
                <a:cs typeface="Times New Roman" pitchFamily="18" charset="0"/>
              </a:rPr>
              <a:t>Ограничения профессии: </a:t>
            </a:r>
            <a:r>
              <a:rPr kumimoji="0" lang="ru-RU" sz="2000" i="0" u="none" strike="noStrike" cap="none" normalizeH="0" baseline="0" dirty="0" smtClean="0">
                <a:ln>
                  <a:noFill/>
                </a:ln>
                <a:solidFill>
                  <a:schemeClr val="tx2">
                    <a:lumMod val="75000"/>
                  </a:schemeClr>
                </a:solidFill>
                <a:effectLst/>
                <a:ea typeface="Calibri" pitchFamily="34" charset="0"/>
                <a:cs typeface="Times New Roman" pitchFamily="18" charset="0"/>
              </a:rPr>
              <a:t>высокий уровень ответственности за жизнь и здоровье пациентов (которые зависят от принятых врачом решений); необходимость постоянно развивать свои навыки и умения, осваивать все новые средства труда (препараты, медицинское оборудование), новые приемы и методы работы.</a:t>
            </a:r>
            <a:endParaRPr kumimoji="0" lang="ru-RU" sz="2000" i="0" u="none" strike="noStrike" cap="none" normalizeH="0" baseline="0" dirty="0" smtClean="0">
              <a:ln>
                <a:noFill/>
              </a:ln>
              <a:solidFill>
                <a:schemeClr val="tx2">
                  <a:lumMod val="75000"/>
                </a:schemeClr>
              </a:solidFill>
              <a:effectLst/>
              <a:cs typeface="Arial" pitchFamily="34" charset="0"/>
            </a:endParaRPr>
          </a:p>
        </p:txBody>
      </p:sp>
    </p:spTree>
    <p:extLst>
      <p:ext uri="{BB962C8B-B14F-4D97-AF65-F5344CB8AC3E}">
        <p14:creationId xmlns:p14="http://schemas.microsoft.com/office/powerpoint/2010/main" val="1470619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81000" y="228600"/>
            <a:ext cx="8763000" cy="1143000"/>
          </a:xfrm>
          <a:effectLst>
            <a:glow rad="228600">
              <a:schemeClr val="accent4">
                <a:satMod val="175000"/>
                <a:alpha val="40000"/>
              </a:schemeClr>
            </a:glow>
            <a:outerShdw blurRad="50800" dist="38100" dir="5400000" algn="t" rotWithShape="0">
              <a:prstClr val="black">
                <a:alpha val="40000"/>
              </a:prstClr>
            </a:outerShdw>
          </a:effectLst>
        </p:spPr>
        <p:txBody>
          <a:bodyPr>
            <a:normAutofit fontScale="90000"/>
          </a:bodyPr>
          <a:lstStyle/>
          <a:p>
            <a:r>
              <a:rPr lang="ru-RU" dirty="0" smtClean="0">
                <a:solidFill>
                  <a:schemeClr val="tx2"/>
                </a:solidFill>
              </a:rPr>
              <a:t>Для того чтобы стать врачом, нужно обладать такими качествами, как:</a:t>
            </a:r>
            <a:endParaRPr lang="ru-RU" dirty="0">
              <a:solidFill>
                <a:schemeClr val="tx2"/>
              </a:solidFill>
            </a:endParaRPr>
          </a:p>
        </p:txBody>
      </p:sp>
      <p:pic>
        <p:nvPicPr>
          <p:cNvPr id="22530" name="Picture 2" descr="C:\Users\Dim\Desktop\Медики\Врач-14.jpeg"/>
          <p:cNvPicPr>
            <a:picLocks noGrp="1" noChangeAspect="1" noChangeArrowheads="1"/>
          </p:cNvPicPr>
          <p:nvPr>
            <p:ph idx="4294967295"/>
          </p:nvPr>
        </p:nvPicPr>
        <p:blipFill>
          <a:blip r:embed="rId2" cstate="print"/>
          <a:srcRect/>
          <a:stretch>
            <a:fillRect/>
          </a:stretch>
        </p:blipFill>
        <p:spPr bwMode="auto">
          <a:xfrm>
            <a:off x="0" y="1676400"/>
            <a:ext cx="4038600" cy="2690813"/>
          </a:xfrm>
          <a:prstGeom prst="rect">
            <a:avLst/>
          </a:prstGeom>
          <a:ln>
            <a:noFill/>
          </a:ln>
          <a:effectLst>
            <a:softEdge rad="112500"/>
          </a:effectLst>
        </p:spPr>
      </p:pic>
      <p:pic>
        <p:nvPicPr>
          <p:cNvPr id="22531" name="Picture 3" descr="C:\Users\Dim\Desktop\Медики\Врач-2.jpg"/>
          <p:cNvPicPr>
            <a:picLocks noChangeAspect="1" noChangeArrowheads="1"/>
          </p:cNvPicPr>
          <p:nvPr/>
        </p:nvPicPr>
        <p:blipFill>
          <a:blip r:embed="rId3" cstate="print"/>
          <a:srcRect/>
          <a:stretch>
            <a:fillRect/>
          </a:stretch>
        </p:blipFill>
        <p:spPr bwMode="auto">
          <a:xfrm>
            <a:off x="457200" y="4572000"/>
            <a:ext cx="3986080" cy="1981200"/>
          </a:xfrm>
          <a:prstGeom prst="rect">
            <a:avLst/>
          </a:prstGeom>
          <a:ln>
            <a:noFill/>
          </a:ln>
          <a:effectLst>
            <a:softEdge rad="112500"/>
          </a:effectLst>
        </p:spPr>
      </p:pic>
      <p:sp>
        <p:nvSpPr>
          <p:cNvPr id="6" name="TextBox 5"/>
          <p:cNvSpPr txBox="1"/>
          <p:nvPr/>
        </p:nvSpPr>
        <p:spPr>
          <a:xfrm>
            <a:off x="4648200" y="1447800"/>
            <a:ext cx="4495800" cy="3170099"/>
          </a:xfrm>
          <a:prstGeom prst="rect">
            <a:avLst/>
          </a:prstGeom>
          <a:noFill/>
        </p:spPr>
        <p:txBody>
          <a:bodyPr wrap="square" rtlCol="0">
            <a:spAutoFit/>
          </a:bodyPr>
          <a:lstStyle/>
          <a:p>
            <a:pPr>
              <a:buFont typeface="Wingdings" pitchFamily="2" charset="2"/>
              <a:buChar char="v"/>
            </a:pPr>
            <a:r>
              <a:rPr lang="ru-RU" sz="2000" dirty="0" smtClean="0">
                <a:solidFill>
                  <a:schemeClr val="tx2"/>
                </a:solidFill>
              </a:rPr>
              <a:t>Глубокие знания и твёрдые навыки;</a:t>
            </a:r>
          </a:p>
          <a:p>
            <a:pPr>
              <a:buFont typeface="Wingdings" pitchFamily="2" charset="2"/>
              <a:buChar char="v"/>
            </a:pPr>
            <a:r>
              <a:rPr lang="ru-RU" sz="2000" dirty="0" smtClean="0">
                <a:solidFill>
                  <a:schemeClr val="tx2"/>
                </a:solidFill>
              </a:rPr>
              <a:t>Высокая трудоспособность;</a:t>
            </a:r>
          </a:p>
          <a:p>
            <a:pPr>
              <a:buFont typeface="Wingdings" pitchFamily="2" charset="2"/>
              <a:buChar char="v"/>
            </a:pPr>
            <a:r>
              <a:rPr lang="ru-RU" sz="2000" dirty="0" smtClean="0">
                <a:solidFill>
                  <a:schemeClr val="tx2"/>
                </a:solidFill>
              </a:rPr>
              <a:t>Способность принимать         быстрые и ПРАВИЛЬНЫЕ решения;</a:t>
            </a:r>
          </a:p>
          <a:p>
            <a:pPr>
              <a:buFont typeface="Wingdings" pitchFamily="2" charset="2"/>
              <a:buChar char="v"/>
            </a:pPr>
            <a:r>
              <a:rPr lang="ru-RU" sz="2000" dirty="0" smtClean="0">
                <a:solidFill>
                  <a:schemeClr val="tx2"/>
                </a:solidFill>
              </a:rPr>
              <a:t>Умение владеть собой и высокая стрессовая устойчивость;</a:t>
            </a:r>
          </a:p>
          <a:p>
            <a:pPr>
              <a:buFont typeface="Wingdings" pitchFamily="2" charset="2"/>
              <a:buChar char="v"/>
            </a:pPr>
            <a:r>
              <a:rPr lang="ru-RU" sz="2000" dirty="0" smtClean="0">
                <a:solidFill>
                  <a:schemeClr val="tx2"/>
                </a:solidFill>
              </a:rPr>
              <a:t>Гуманизм, терпение,            понимание, милосердие;</a:t>
            </a:r>
          </a:p>
          <a:p>
            <a:pPr>
              <a:buFont typeface="Wingdings" pitchFamily="2" charset="2"/>
              <a:buChar char="v"/>
            </a:pPr>
            <a:r>
              <a:rPr lang="ru-RU" sz="2000" dirty="0" smtClean="0">
                <a:solidFill>
                  <a:schemeClr val="tx2"/>
                </a:solidFill>
              </a:rPr>
              <a:t>Постоянное стремление к самосовершенствованию.</a:t>
            </a:r>
            <a:endParaRPr lang="ru-RU" sz="2000" dirty="0">
              <a:solidFill>
                <a:schemeClr val="tx2"/>
              </a:solidFill>
            </a:endParaRPr>
          </a:p>
        </p:txBody>
      </p:sp>
      <p:pic>
        <p:nvPicPr>
          <p:cNvPr id="11" name="Picture 7"/>
          <p:cNvPicPr>
            <a:picLocks noChangeAspect="1" noChangeArrowheads="1"/>
          </p:cNvPicPr>
          <p:nvPr/>
        </p:nvPicPr>
        <p:blipFill>
          <a:blip r:embed="rId4" cstate="print"/>
          <a:srcRect b="13325"/>
          <a:stretch>
            <a:fillRect/>
          </a:stretch>
        </p:blipFill>
        <p:spPr bwMode="auto">
          <a:xfrm>
            <a:off x="5105400" y="4570109"/>
            <a:ext cx="3427040" cy="1966037"/>
          </a:xfrm>
          <a:prstGeom prst="rect">
            <a:avLst/>
          </a:prstGeom>
          <a:ln>
            <a:noFill/>
          </a:ln>
          <a:effectLst>
            <a:softEdge rad="112500"/>
          </a:effectLst>
        </p:spPr>
      </p:pic>
    </p:spTree>
    <p:extLst>
      <p:ext uri="{BB962C8B-B14F-4D97-AF65-F5344CB8AC3E}">
        <p14:creationId xmlns:p14="http://schemas.microsoft.com/office/powerpoint/2010/main" val="586302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556792"/>
            <a:ext cx="5616624" cy="3960440"/>
          </a:xfrm>
          <a:prstGeom prst="rect">
            <a:avLst/>
          </a:prstGeom>
          <a:ln>
            <a:noFill/>
          </a:ln>
          <a:effectLst>
            <a:softEdge rad="112500"/>
          </a:effectLst>
        </p:spPr>
      </p:pic>
      <p:sp>
        <p:nvSpPr>
          <p:cNvPr id="3" name="Заголовок 2"/>
          <p:cNvSpPr>
            <a:spLocks noGrp="1"/>
          </p:cNvSpPr>
          <p:nvPr>
            <p:ph type="title"/>
          </p:nvPr>
        </p:nvSpPr>
        <p:spPr/>
        <p:txBody>
          <a:bodyPr>
            <a:normAutofit/>
          </a:bodyPr>
          <a:lstStyle/>
          <a:p>
            <a:r>
              <a:rPr lang="ru-RU" sz="3600" dirty="0"/>
              <a:t>Медицинский институт Пензенского государственного университета</a:t>
            </a:r>
          </a:p>
        </p:txBody>
      </p:sp>
      <p:sp>
        <p:nvSpPr>
          <p:cNvPr id="5" name="Прямоугольник 4"/>
          <p:cNvSpPr/>
          <p:nvPr/>
        </p:nvSpPr>
        <p:spPr>
          <a:xfrm>
            <a:off x="1547664" y="5517232"/>
            <a:ext cx="5472608" cy="1200329"/>
          </a:xfrm>
          <a:prstGeom prst="rect">
            <a:avLst/>
          </a:prstGeom>
        </p:spPr>
        <p:txBody>
          <a:bodyPr wrap="square">
            <a:spAutoFit/>
          </a:bodyPr>
          <a:lstStyle/>
          <a:p>
            <a:r>
              <a:rPr lang="ru-RU" dirty="0" smtClean="0"/>
              <a:t>Адрес:  г.Пенза</a:t>
            </a:r>
            <a:r>
              <a:rPr lang="ru-RU" dirty="0"/>
              <a:t>, Красная улица, 40, корп. 1</a:t>
            </a:r>
          </a:p>
          <a:p>
            <a:r>
              <a:rPr lang="ru-RU" dirty="0"/>
              <a:t>Телефон+7 8412 66-64-19, +7 8412 66-64-18, +7 8412 56-42-07</a:t>
            </a:r>
          </a:p>
          <a:p>
            <a:pPr algn="ctr"/>
            <a:r>
              <a:rPr lang="ru-RU" dirty="0" smtClean="0"/>
              <a:t>Сайт pnzgu.ru</a:t>
            </a:r>
            <a:endParaRPr lang="ru-RU" dirty="0"/>
          </a:p>
        </p:txBody>
      </p:sp>
    </p:spTree>
    <p:extLst>
      <p:ext uri="{BB962C8B-B14F-4D97-AF65-F5344CB8AC3E}">
        <p14:creationId xmlns:p14="http://schemas.microsoft.com/office/powerpoint/2010/main" val="274301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7920880" cy="6463308"/>
          </a:xfrm>
          <a:prstGeom prst="rect">
            <a:avLst/>
          </a:prstGeom>
        </p:spPr>
        <p:txBody>
          <a:bodyPr wrap="square">
            <a:spAutoFit/>
          </a:bodyPr>
          <a:lstStyle/>
          <a:p>
            <a:r>
              <a:rPr lang="ru-RU" b="1" dirty="0">
                <a:solidFill>
                  <a:schemeClr val="tx2"/>
                </a:solidFill>
              </a:rPr>
              <a:t>Медицинский институт Пензенского государственного университета – это крупный научно-образовательный центр, который осуществляет подготовку специалистов для системы здравоохранения России.</a:t>
            </a:r>
          </a:p>
          <a:p>
            <a:endParaRPr lang="ru-RU" dirty="0"/>
          </a:p>
          <a:p>
            <a:r>
              <a:rPr lang="ru-RU" dirty="0">
                <a:solidFill>
                  <a:schemeClr val="tx2"/>
                </a:solidFill>
              </a:rPr>
              <a:t>В состав Медицинского института ПГУ входят:</a:t>
            </a:r>
          </a:p>
          <a:p>
            <a:endParaRPr lang="ru-RU" dirty="0">
              <a:solidFill>
                <a:schemeClr val="tx2"/>
              </a:solidFill>
            </a:endParaRPr>
          </a:p>
          <a:p>
            <a:r>
              <a:rPr lang="ru-RU" dirty="0">
                <a:solidFill>
                  <a:schemeClr val="tx2"/>
                </a:solidFill>
              </a:rPr>
              <a:t>Лечебный факультет;</a:t>
            </a:r>
          </a:p>
          <a:p>
            <a:r>
              <a:rPr lang="ru-RU" dirty="0">
                <a:solidFill>
                  <a:schemeClr val="tx2"/>
                </a:solidFill>
              </a:rPr>
              <a:t>Факультет стоматологии;</a:t>
            </a:r>
          </a:p>
          <a:p>
            <a:r>
              <a:rPr lang="ru-RU" dirty="0">
                <a:solidFill>
                  <a:schemeClr val="tx2"/>
                </a:solidFill>
              </a:rPr>
              <a:t>Центр </a:t>
            </a:r>
            <a:r>
              <a:rPr lang="ru-RU" dirty="0" err="1">
                <a:solidFill>
                  <a:schemeClr val="tx2"/>
                </a:solidFill>
              </a:rPr>
              <a:t>симуляционного</a:t>
            </a:r>
            <a:r>
              <a:rPr lang="ru-RU" dirty="0">
                <a:solidFill>
                  <a:schemeClr val="tx2"/>
                </a:solidFill>
              </a:rPr>
              <a:t> обучения;</a:t>
            </a:r>
          </a:p>
          <a:p>
            <a:r>
              <a:rPr lang="ru-RU" dirty="0">
                <a:solidFill>
                  <a:schemeClr val="tx2"/>
                </a:solidFill>
              </a:rPr>
              <a:t>Центр дополнительного медицинского образования</a:t>
            </a:r>
            <a:r>
              <a:rPr lang="ru-RU" dirty="0" smtClean="0">
                <a:solidFill>
                  <a:schemeClr val="tx2"/>
                </a:solidFill>
              </a:rPr>
              <a:t>.</a:t>
            </a:r>
          </a:p>
          <a:p>
            <a:endParaRPr lang="ru-RU" dirty="0">
              <a:solidFill>
                <a:schemeClr val="tx2"/>
              </a:solidFill>
            </a:endParaRPr>
          </a:p>
          <a:p>
            <a:r>
              <a:rPr lang="ru-RU" dirty="0">
                <a:solidFill>
                  <a:schemeClr val="tx2"/>
                </a:solidFill>
              </a:rPr>
              <a:t>В институте есть антропологическая лаборатория, биохимические лаборатории, микробиологическая лаборатория, ПЦР-лаборатория, лаборатория фармацевтической технологии, лаборатория фармацевтической химии, фантомные стоматологические классы.</a:t>
            </a:r>
          </a:p>
          <a:p>
            <a:endParaRPr lang="ru-RU" dirty="0">
              <a:solidFill>
                <a:schemeClr val="tx2"/>
              </a:solidFill>
            </a:endParaRPr>
          </a:p>
          <a:p>
            <a:endParaRPr lang="ru-RU" dirty="0">
              <a:solidFill>
                <a:schemeClr val="tx2"/>
              </a:solidFill>
            </a:endParaRPr>
          </a:p>
          <a:p>
            <a:r>
              <a:rPr lang="ru-RU" dirty="0">
                <a:solidFill>
                  <a:schemeClr val="tx2"/>
                </a:solidFill>
              </a:rPr>
              <a:t>Институт ведет активную совместную учебную и научно-исследовательскую деятельность с лечебно-профилактическими учреждениями Пензы и Пензенской области, с научно-техническими и фармацевтическими предприятиями, научными и научно-образовательными организациями России.</a:t>
            </a:r>
          </a:p>
          <a:p>
            <a:endParaRPr lang="ru-RU" dirty="0"/>
          </a:p>
        </p:txBody>
      </p:sp>
    </p:spTree>
    <p:extLst>
      <p:ext uri="{BB962C8B-B14F-4D97-AF65-F5344CB8AC3E}">
        <p14:creationId xmlns:p14="http://schemas.microsoft.com/office/powerpoint/2010/main" val="32145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611560" y="188640"/>
            <a:ext cx="8208912" cy="6120681"/>
          </a:xfrm>
        </p:spPr>
        <p:txBody>
          <a:bodyPr>
            <a:noAutofit/>
          </a:bodyPr>
          <a:lstStyle/>
          <a:p>
            <a:pPr marL="0" indent="0" algn="ctr">
              <a:buNone/>
            </a:pPr>
            <a:r>
              <a:rPr lang="ru-RU" b="1" dirty="0" smtClean="0"/>
              <a:t>Образовательные </a:t>
            </a:r>
            <a:r>
              <a:rPr lang="ru-RU" b="1" dirty="0"/>
              <a:t>программы</a:t>
            </a:r>
          </a:p>
          <a:p>
            <a:r>
              <a:rPr lang="ru-RU" sz="1600" b="1" dirty="0" smtClean="0"/>
              <a:t>ФУНДАМЕНТАЛЬНАЯ </a:t>
            </a:r>
            <a:r>
              <a:rPr lang="ru-RU" sz="1600" b="1" dirty="0"/>
              <a:t>МЕДИЦИНА</a:t>
            </a:r>
          </a:p>
          <a:p>
            <a:r>
              <a:rPr lang="ru-RU" sz="1600" b="1" dirty="0" smtClean="0"/>
              <a:t>"</a:t>
            </a:r>
            <a:r>
              <a:rPr lang="ru-RU" sz="1600" b="1" dirty="0"/>
              <a:t>Медицинская кибернетика"</a:t>
            </a:r>
          </a:p>
          <a:p>
            <a:r>
              <a:rPr lang="ru-RU" sz="1600" b="1" dirty="0"/>
              <a:t>Квалификация - врач-кибернетик.</a:t>
            </a:r>
          </a:p>
          <a:p>
            <a:r>
              <a:rPr lang="ru-RU" sz="1600" b="1" dirty="0"/>
              <a:t>Продолжительность обучения по специальности - 6 лет.</a:t>
            </a:r>
          </a:p>
          <a:p>
            <a:endParaRPr lang="ru-RU" sz="1600" b="1" dirty="0"/>
          </a:p>
          <a:p>
            <a:r>
              <a:rPr lang="ru-RU" sz="1600" b="1" dirty="0" smtClean="0"/>
              <a:t>КЛИНИЧЕСКАЯ </a:t>
            </a:r>
            <a:r>
              <a:rPr lang="ru-RU" sz="1600" b="1" dirty="0"/>
              <a:t>МЕДИЦИНА</a:t>
            </a:r>
          </a:p>
          <a:p>
            <a:r>
              <a:rPr lang="ru-RU" sz="1600" b="1" dirty="0" smtClean="0"/>
              <a:t> </a:t>
            </a:r>
            <a:r>
              <a:rPr lang="ru-RU" sz="1600" b="1" dirty="0"/>
              <a:t>"Лечебное дело"</a:t>
            </a:r>
          </a:p>
          <a:p>
            <a:r>
              <a:rPr lang="ru-RU" sz="1600" b="1" dirty="0"/>
              <a:t>Квалификация - врач-лечебник.</a:t>
            </a:r>
          </a:p>
          <a:p>
            <a:r>
              <a:rPr lang="ru-RU" sz="1600" b="1" dirty="0"/>
              <a:t>Продолжительность обучения по специальности - 6 лет.</a:t>
            </a:r>
          </a:p>
          <a:p>
            <a:endParaRPr lang="ru-RU" sz="1600" b="1" dirty="0"/>
          </a:p>
          <a:p>
            <a:r>
              <a:rPr lang="ru-RU" sz="1600" b="1" dirty="0" smtClean="0"/>
              <a:t>"</a:t>
            </a:r>
            <a:r>
              <a:rPr lang="ru-RU" sz="1600" b="1" dirty="0"/>
              <a:t>Педиатрия"</a:t>
            </a:r>
          </a:p>
          <a:p>
            <a:r>
              <a:rPr lang="ru-RU" sz="1600" b="1" dirty="0"/>
              <a:t>Квалификация - врач-педиатр.</a:t>
            </a:r>
          </a:p>
          <a:p>
            <a:r>
              <a:rPr lang="ru-RU" sz="1600" b="1" dirty="0"/>
              <a:t>Продолжительность обучения по специальности - 6 лет.</a:t>
            </a:r>
          </a:p>
          <a:p>
            <a:endParaRPr lang="ru-RU" sz="1600" b="1" dirty="0"/>
          </a:p>
          <a:p>
            <a:r>
              <a:rPr lang="ru-RU" sz="1600" b="1" dirty="0" smtClean="0"/>
              <a:t>"</a:t>
            </a:r>
            <a:r>
              <a:rPr lang="ru-RU" sz="1600" b="1" dirty="0"/>
              <a:t>Стоматология"</a:t>
            </a:r>
          </a:p>
          <a:p>
            <a:r>
              <a:rPr lang="ru-RU" sz="1600" b="1" dirty="0"/>
              <a:t>Квалификация - врач-стоматолог.</a:t>
            </a:r>
          </a:p>
          <a:p>
            <a:r>
              <a:rPr lang="ru-RU" sz="1600" b="1" dirty="0"/>
              <a:t>Продолжительность обучения по специальности - 5 лет</a:t>
            </a:r>
            <a:r>
              <a:rPr lang="ru-RU" sz="1600" b="1" dirty="0" smtClean="0"/>
              <a:t>.</a:t>
            </a:r>
          </a:p>
          <a:p>
            <a:endParaRPr lang="ru-RU" sz="1600" b="1" dirty="0"/>
          </a:p>
          <a:p>
            <a:r>
              <a:rPr lang="ru-RU" sz="1600" b="1" dirty="0" smtClean="0"/>
              <a:t>ФАРМАЦИЯ</a:t>
            </a:r>
            <a:endParaRPr lang="ru-RU" sz="1600" b="1" dirty="0"/>
          </a:p>
          <a:p>
            <a:r>
              <a:rPr lang="ru-RU" sz="1600" b="1" dirty="0" smtClean="0"/>
              <a:t>Квалификация </a:t>
            </a:r>
            <a:r>
              <a:rPr lang="ru-RU" sz="1600" b="1" dirty="0"/>
              <a:t>- провизор.</a:t>
            </a:r>
          </a:p>
          <a:p>
            <a:r>
              <a:rPr lang="ru-RU" sz="1600" b="1" dirty="0"/>
              <a:t>Продолжительность обучения по специальности - 5 лет.</a:t>
            </a:r>
          </a:p>
          <a:p>
            <a:endParaRPr lang="ru-RU" sz="1400" dirty="0"/>
          </a:p>
          <a:p>
            <a:pPr>
              <a:buNone/>
            </a:pPr>
            <a:r>
              <a:rPr lang="ru-RU" sz="1400" dirty="0"/>
              <a:t>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786889"/>
            <a:ext cx="1728192" cy="985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1971073"/>
            <a:ext cx="1728192" cy="1097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3291420"/>
            <a:ext cx="1728192" cy="958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6216" y="4419345"/>
            <a:ext cx="1728192" cy="958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6216" y="5587262"/>
            <a:ext cx="1728192" cy="938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8896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338138"/>
            <a:ext cx="8291513" cy="1651000"/>
          </a:xfrm>
        </p:spPr>
        <p:txBody>
          <a:bodyPr>
            <a:normAutofit fontScale="90000"/>
          </a:bodyPr>
          <a:lstStyle/>
          <a:p>
            <a:r>
              <a:rPr lang="ru-RU" dirty="0" smtClean="0"/>
              <a:t> </a:t>
            </a:r>
            <a:r>
              <a:rPr lang="ru-RU" sz="4000" dirty="0" smtClean="0">
                <a:solidFill>
                  <a:schemeClr val="tx2"/>
                </a:solidFill>
              </a:rPr>
              <a:t>Образовательные учреждения здравоохранения приглашают выпускников  школ</a:t>
            </a:r>
            <a:endParaRPr lang="ru-RU" sz="4000" dirty="0">
              <a:solidFill>
                <a:schemeClr val="tx2"/>
              </a:solidFill>
            </a:endParaRPr>
          </a:p>
        </p:txBody>
      </p:sp>
      <p:sp>
        <p:nvSpPr>
          <p:cNvPr id="3" name="Содержимое 2"/>
          <p:cNvSpPr>
            <a:spLocks noGrp="1"/>
          </p:cNvSpPr>
          <p:nvPr>
            <p:ph idx="4294967295"/>
          </p:nvPr>
        </p:nvSpPr>
        <p:spPr>
          <a:xfrm>
            <a:off x="1735138" y="2674938"/>
            <a:ext cx="7408862" cy="3451225"/>
          </a:xfrm>
        </p:spPr>
        <p:txBody>
          <a:bodyPr>
            <a:normAutofit fontScale="92500" lnSpcReduction="10000"/>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dirty="0" smtClean="0"/>
              <a:t>                         </a:t>
            </a:r>
          </a:p>
          <a:p>
            <a:pPr algn="r"/>
            <a:r>
              <a:rPr lang="ru-RU" dirty="0" smtClean="0"/>
              <a:t>                         </a:t>
            </a:r>
            <a:r>
              <a:rPr lang="ru-RU" sz="4000" dirty="0" smtClean="0"/>
              <a:t>Спасибо за внимание !</a:t>
            </a:r>
            <a:endParaRPr lang="ru-RU" sz="4000" dirty="0"/>
          </a:p>
        </p:txBody>
      </p:sp>
      <p:pic>
        <p:nvPicPr>
          <p:cNvPr id="5" name="Объект 3"/>
          <p:cNvPicPr>
            <a:picLocks noChangeAspect="1"/>
          </p:cNvPicPr>
          <p:nvPr/>
        </p:nvPicPr>
        <p:blipFill>
          <a:blip r:embed="rId2" cstate="print">
            <a:extLst>
              <a:ext uri="{28A0092B-C50C-407E-A947-70E740481C1C}">
                <a14:useLocalDpi xmlns:a14="http://schemas.microsoft.com/office/drawing/2010/main" val="0"/>
              </a:ext>
            </a:extLst>
          </a:blip>
          <a:srcRect l="31000" t="18301" r="29000"/>
          <a:stretch>
            <a:fillRect/>
          </a:stretch>
        </p:blipFill>
        <p:spPr>
          <a:xfrm>
            <a:off x="0" y="3789040"/>
            <a:ext cx="2880320" cy="3068960"/>
          </a:xfrm>
          <a:prstGeom prst="rect">
            <a:avLst/>
          </a:prstGeom>
          <a:ln>
            <a:noFill/>
          </a:ln>
          <a:effectLst>
            <a:softEdge rad="112500"/>
          </a:effectLst>
        </p:spPr>
      </p:pic>
      <p:pic>
        <p:nvPicPr>
          <p:cNvPr id="6"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916832"/>
            <a:ext cx="3384376" cy="2592288"/>
          </a:xfrm>
          <a:prstGeom prst="rect">
            <a:avLst/>
          </a:prstGeom>
          <a:ln>
            <a:noFill/>
          </a:ln>
          <a:effectLst>
            <a:softEdge rad="112500"/>
          </a:effectLst>
        </p:spPr>
      </p:pic>
      <p:pic>
        <p:nvPicPr>
          <p:cNvPr id="4" name="Объект 3"/>
          <p:cNvPicPr>
            <a:picLocks noChangeAspect="1"/>
          </p:cNvPicPr>
          <p:nvPr/>
        </p:nvPicPr>
        <p:blipFill>
          <a:blip r:embed="rId4" cstate="print">
            <a:extLst>
              <a:ext uri="{28A0092B-C50C-407E-A947-70E740481C1C}">
                <a14:useLocalDpi xmlns:a14="http://schemas.microsoft.com/office/drawing/2010/main" val="0"/>
              </a:ext>
            </a:extLst>
          </a:blip>
          <a:srcRect l="32075" r="11321"/>
          <a:stretch>
            <a:fillRect/>
          </a:stretch>
        </p:blipFill>
        <p:spPr>
          <a:xfrm>
            <a:off x="2699792" y="2708920"/>
            <a:ext cx="2934666" cy="27363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23528" y="476250"/>
            <a:ext cx="8820472" cy="792163"/>
          </a:xfrm>
        </p:spPr>
        <p:txBody>
          <a:bodyPr>
            <a:normAutofit/>
          </a:bodyPr>
          <a:lstStyle/>
          <a:p>
            <a:pPr algn="ctr"/>
            <a:r>
              <a:rPr lang="ru-RU" sz="3200" b="1" dirty="0" smtClean="0">
                <a:solidFill>
                  <a:schemeClr val="tx2"/>
                </a:solidFill>
              </a:rPr>
              <a:t>ИСТОРИЯ ПРОФЕССИИ МЕДИЦИНСКОЙ СЕСТРЫ</a:t>
            </a:r>
            <a:endParaRPr lang="ru-RU" sz="3200" b="1" dirty="0">
              <a:solidFill>
                <a:schemeClr val="tx2"/>
              </a:solidFill>
            </a:endParaRPr>
          </a:p>
        </p:txBody>
      </p:sp>
      <p:sp>
        <p:nvSpPr>
          <p:cNvPr id="3" name="Содержимое 2"/>
          <p:cNvSpPr>
            <a:spLocks noGrp="1"/>
          </p:cNvSpPr>
          <p:nvPr>
            <p:ph idx="4294967295"/>
          </p:nvPr>
        </p:nvSpPr>
        <p:spPr>
          <a:xfrm>
            <a:off x="0" y="1268413"/>
            <a:ext cx="6192838" cy="4824883"/>
          </a:xfrm>
        </p:spPr>
        <p:txBody>
          <a:bodyPr>
            <a:noAutofit/>
          </a:bodyPr>
          <a:lstStyle/>
          <a:p>
            <a:pPr>
              <a:buNone/>
            </a:pPr>
            <a:r>
              <a:rPr lang="ru-RU" sz="1600" dirty="0" smtClean="0">
                <a:latin typeface="Times New Roman" pitchFamily="18" charset="0"/>
                <a:cs typeface="Times New Roman" pitchFamily="18" charset="0"/>
              </a:rPr>
              <a:t>         </a:t>
            </a:r>
            <a:r>
              <a:rPr lang="ru-RU" sz="1600" dirty="0" smtClean="0">
                <a:cs typeface="Times New Roman" pitchFamily="18" charset="0"/>
              </a:rPr>
              <a:t>История </a:t>
            </a:r>
            <a:r>
              <a:rPr lang="ru-RU" sz="1600" dirty="0">
                <a:cs typeface="Times New Roman" pitchFamily="18" charset="0"/>
              </a:rPr>
              <a:t>медицины уходит своими корнями в глубокую древность. Но такой профессии, как медсестра, долгое время не было. </a:t>
            </a:r>
            <a:r>
              <a:rPr lang="ru-RU" sz="1600" dirty="0" smtClean="0">
                <a:cs typeface="Times New Roman" pitchFamily="18" charset="0"/>
              </a:rPr>
              <a:t>Первые </a:t>
            </a:r>
            <a:r>
              <a:rPr lang="ru-RU" sz="1600" dirty="0">
                <a:cs typeface="Times New Roman" pitchFamily="18" charset="0"/>
              </a:rPr>
              <a:t>же медицинские сестры появились в 11 веке. </a:t>
            </a:r>
            <a:r>
              <a:rPr lang="ru-RU" sz="1600" dirty="0" smtClean="0">
                <a:cs typeface="Times New Roman" pitchFamily="18" charset="0"/>
              </a:rPr>
              <a:t>Называли </a:t>
            </a:r>
            <a:r>
              <a:rPr lang="ru-RU" sz="1600" dirty="0">
                <a:cs typeface="Times New Roman" pitchFamily="18" charset="0"/>
              </a:rPr>
              <a:t>их сестрами милосердия. Изначально базовую помощь в уходе за больными представительницы данной профессии оказывали исключительно женщинам. Но в военные времена деятельность специалистов распространялась и на раненых военных</a:t>
            </a:r>
            <a:r>
              <a:rPr lang="ru-RU" sz="1600" dirty="0" smtClean="0">
                <a:cs typeface="Times New Roman" pitchFamily="18" charset="0"/>
              </a:rPr>
              <a:t>.</a:t>
            </a:r>
            <a:r>
              <a:rPr lang="ru-RU" sz="1600" dirty="0">
                <a:cs typeface="Times New Roman" pitchFamily="18" charset="0"/>
              </a:rPr>
              <a:t/>
            </a:r>
            <a:br>
              <a:rPr lang="ru-RU" sz="1600" dirty="0">
                <a:cs typeface="Times New Roman" pitchFamily="18" charset="0"/>
              </a:rPr>
            </a:br>
            <a:r>
              <a:rPr lang="ru-RU" sz="1600" dirty="0" smtClean="0">
                <a:cs typeface="Times New Roman" pitchFamily="18" charset="0"/>
              </a:rPr>
              <a:t>    В </a:t>
            </a:r>
            <a:r>
              <a:rPr lang="ru-RU" sz="1600" dirty="0">
                <a:cs typeface="Times New Roman" pitchFamily="18" charset="0"/>
              </a:rPr>
              <a:t>1617 году начинается новая эпоха медицинских сестер – открывается первая община, в которой проводится обучение сестринскому делу. С тех пор профессия стремительно развивается. Заключается она не только в помощи больным, сиротам и прокаженным, но и во фронтовой деятельности. Медсестры сопровождают врачей на полях брани, ухаживая за ранеными. Со временем они начинают ассистировать при операциях. Профессия становится довольно престижной, и многие светские дамы задействованы в сестринском деле. Современная медицинская сестра имеет довольно широкий спектр обязанностей и является незаменимым помощником любого врача.</a:t>
            </a:r>
          </a:p>
        </p:txBody>
      </p:sp>
      <p:sp>
        <p:nvSpPr>
          <p:cNvPr id="4" name="Заголовок 1"/>
          <p:cNvSpPr txBox="1">
            <a:spLocks/>
          </p:cNvSpPr>
          <p:nvPr/>
        </p:nvSpPr>
        <p:spPr>
          <a:xfrm>
            <a:off x="467544" y="278092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5" name="Содержимое 2"/>
          <p:cNvSpPr txBox="1">
            <a:spLocks/>
          </p:cNvSpPr>
          <p:nvPr/>
        </p:nvSpPr>
        <p:spPr>
          <a:xfrm>
            <a:off x="467544" y="4149080"/>
            <a:ext cx="8229600" cy="96470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Заголовок 1"/>
          <p:cNvSpPr txBox="1">
            <a:spLocks/>
          </p:cNvSpPr>
          <p:nvPr/>
        </p:nvSpPr>
        <p:spPr>
          <a:xfrm>
            <a:off x="395536" y="386104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Заголовок 1"/>
          <p:cNvSpPr txBox="1">
            <a:spLocks/>
          </p:cNvSpPr>
          <p:nvPr/>
        </p:nvSpPr>
        <p:spPr>
          <a:xfrm>
            <a:off x="467544" y="44371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C:\Users\Лена\Desktop\15887.jpeg"/>
          <p:cNvPicPr>
            <a:picLocks noChangeAspect="1" noChangeArrowheads="1"/>
          </p:cNvPicPr>
          <p:nvPr/>
        </p:nvPicPr>
        <p:blipFill>
          <a:blip r:embed="rId2" cstate="print"/>
          <a:srcRect/>
          <a:stretch>
            <a:fillRect/>
          </a:stretch>
        </p:blipFill>
        <p:spPr bwMode="auto">
          <a:xfrm>
            <a:off x="6120031" y="1628800"/>
            <a:ext cx="3022352" cy="4968552"/>
          </a:xfrm>
          <a:prstGeom prst="rect">
            <a:avLst/>
          </a:prstGeom>
          <a:noFill/>
        </p:spPr>
      </p:pic>
    </p:spTree>
    <p:extLst>
      <p:ext uri="{BB962C8B-B14F-4D97-AF65-F5344CB8AC3E}">
        <p14:creationId xmlns:p14="http://schemas.microsoft.com/office/powerpoint/2010/main" val="332939359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67544" y="620688"/>
            <a:ext cx="8229600" cy="56166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3" name="Заголовок 2"/>
          <p:cNvSpPr>
            <a:spLocks noGrp="1"/>
          </p:cNvSpPr>
          <p:nvPr>
            <p:ph type="title" idx="4294967295"/>
          </p:nvPr>
        </p:nvSpPr>
        <p:spPr>
          <a:xfrm>
            <a:off x="0" y="333375"/>
            <a:ext cx="8964488" cy="1362075"/>
          </a:xfrm>
        </p:spPr>
        <p:txBody>
          <a:bodyPr>
            <a:normAutofit/>
          </a:bodyPr>
          <a:lstStyle/>
          <a:p>
            <a:pPr algn="ctr"/>
            <a:r>
              <a:rPr lang="ru-RU" sz="4000" b="1" dirty="0" smtClean="0">
                <a:solidFill>
                  <a:schemeClr val="tx2"/>
                </a:solidFill>
              </a:rPr>
              <a:t>ОПИСАНИЕ ФУНКЦИЙ ПРОФЕССИИ</a:t>
            </a:r>
            <a:endParaRPr lang="ru-RU" sz="4000" b="1" dirty="0">
              <a:solidFill>
                <a:schemeClr val="tx2"/>
              </a:solidFill>
            </a:endParaRPr>
          </a:p>
        </p:txBody>
      </p:sp>
      <p:sp>
        <p:nvSpPr>
          <p:cNvPr id="4" name="Текст 3"/>
          <p:cNvSpPr>
            <a:spLocks noGrp="1"/>
          </p:cNvSpPr>
          <p:nvPr>
            <p:ph type="body" idx="4294967295"/>
          </p:nvPr>
        </p:nvSpPr>
        <p:spPr>
          <a:xfrm>
            <a:off x="1979711" y="1412777"/>
            <a:ext cx="6717433" cy="5184874"/>
          </a:xfrm>
        </p:spPr>
        <p:txBody>
          <a:bodyPr>
            <a:normAutofit fontScale="25000" lnSpcReduction="20000"/>
          </a:bodyPr>
          <a:lstStyle/>
          <a:p>
            <a:r>
              <a:rPr lang="ru-RU" sz="6400" dirty="0">
                <a:latin typeface="+mj-lt"/>
                <a:cs typeface="Times New Roman" pitchFamily="18" charset="0"/>
              </a:rPr>
              <a:t>На работе медицинская сестра ежедневно становится посредником между врачом и пациентом. Специалист общается с больными, успокаивая их и ухаживая за ними. Помимо этого, практически каждая медсестра может столкнуться с такими обязанностями:</a:t>
            </a:r>
            <a:br>
              <a:rPr lang="ru-RU" sz="6400" dirty="0">
                <a:latin typeface="+mj-lt"/>
                <a:cs typeface="Times New Roman" pitchFamily="18" charset="0"/>
              </a:rPr>
            </a:br>
            <a:r>
              <a:rPr lang="ru-RU" sz="6400" dirty="0">
                <a:latin typeface="+mj-lt"/>
                <a:cs typeface="Times New Roman" pitchFamily="18" charset="0"/>
              </a:rPr>
              <a:t/>
            </a:r>
            <a:br>
              <a:rPr lang="ru-RU" sz="6400" dirty="0">
                <a:latin typeface="+mj-lt"/>
                <a:cs typeface="Times New Roman" pitchFamily="18" charset="0"/>
              </a:rPr>
            </a:br>
            <a:r>
              <a:rPr lang="ru-RU" sz="6400" dirty="0">
                <a:latin typeface="+mj-lt"/>
                <a:cs typeface="Times New Roman" pitchFamily="18" charset="0"/>
              </a:rPr>
              <a:t>Оказание первой помощи. Это должен уметь каждый медицинский работник, от младшего до старшего персонала.</a:t>
            </a:r>
            <a:br>
              <a:rPr lang="ru-RU" sz="6400" dirty="0">
                <a:latin typeface="+mj-lt"/>
                <a:cs typeface="Times New Roman" pitchFamily="18" charset="0"/>
              </a:rPr>
            </a:br>
            <a:r>
              <a:rPr lang="ru-RU" sz="6400" dirty="0">
                <a:latin typeface="+mj-lt"/>
                <a:cs typeface="Times New Roman" pitchFamily="18" charset="0"/>
              </a:rPr>
              <a:t>Внутримышечные и внутривенные уколы. Медсестра должная знать анатомию и четко выполнять данную манипуляцию.</a:t>
            </a:r>
            <a:br>
              <a:rPr lang="ru-RU" sz="6400" dirty="0">
                <a:latin typeface="+mj-lt"/>
                <a:cs typeface="Times New Roman" pitchFamily="18" charset="0"/>
              </a:rPr>
            </a:br>
            <a:r>
              <a:rPr lang="ru-RU" sz="6400" dirty="0">
                <a:latin typeface="+mj-lt"/>
                <a:cs typeface="Times New Roman" pitchFamily="18" charset="0"/>
              </a:rPr>
              <a:t>Уход за больными. Это основная обязанность.</a:t>
            </a:r>
            <a:br>
              <a:rPr lang="ru-RU" sz="6400" dirty="0">
                <a:latin typeface="+mj-lt"/>
                <a:cs typeface="Times New Roman" pitchFamily="18" charset="0"/>
              </a:rPr>
            </a:br>
            <a:r>
              <a:rPr lang="ru-RU" sz="6400" dirty="0">
                <a:latin typeface="+mj-lt"/>
                <a:cs typeface="Times New Roman" pitchFamily="18" charset="0"/>
              </a:rPr>
              <a:t>Забор анализов.</a:t>
            </a:r>
            <a:br>
              <a:rPr lang="ru-RU" sz="6400" dirty="0">
                <a:latin typeface="+mj-lt"/>
                <a:cs typeface="Times New Roman" pitchFamily="18" charset="0"/>
              </a:rPr>
            </a:br>
            <a:r>
              <a:rPr lang="ru-RU" sz="6400" dirty="0">
                <a:latin typeface="+mj-lt"/>
                <a:cs typeface="Times New Roman" pitchFamily="18" charset="0"/>
              </a:rPr>
              <a:t>Распределение лекарственных препаратов и контроль их приема больными.</a:t>
            </a:r>
            <a:br>
              <a:rPr lang="ru-RU" sz="6400" dirty="0">
                <a:latin typeface="+mj-lt"/>
                <a:cs typeface="Times New Roman" pitchFamily="18" charset="0"/>
              </a:rPr>
            </a:br>
            <a:r>
              <a:rPr lang="ru-RU" sz="6400" dirty="0">
                <a:latin typeface="+mj-lt"/>
                <a:cs typeface="Times New Roman" pitchFamily="18" charset="0"/>
              </a:rPr>
              <a:t>Установка капельниц, при необходимости.</a:t>
            </a:r>
            <a:br>
              <a:rPr lang="ru-RU" sz="6400" dirty="0">
                <a:latin typeface="+mj-lt"/>
                <a:cs typeface="Times New Roman" pitchFamily="18" charset="0"/>
              </a:rPr>
            </a:br>
            <a:r>
              <a:rPr lang="ru-RU" sz="6400" dirty="0">
                <a:latin typeface="+mj-lt"/>
                <a:cs typeface="Times New Roman" pitchFamily="18" charset="0"/>
              </a:rPr>
              <a:t>Стерилизация медицинских инструментов.</a:t>
            </a:r>
            <a:br>
              <a:rPr lang="ru-RU" sz="6400" dirty="0">
                <a:latin typeface="+mj-lt"/>
                <a:cs typeface="Times New Roman" pitchFamily="18" charset="0"/>
              </a:rPr>
            </a:br>
            <a:r>
              <a:rPr lang="ru-RU" sz="6400" dirty="0">
                <a:latin typeface="+mj-lt"/>
                <a:cs typeface="Times New Roman" pitchFamily="18" charset="0"/>
              </a:rPr>
              <a:t>Ведение документации.</a:t>
            </a:r>
            <a:br>
              <a:rPr lang="ru-RU" sz="6400" dirty="0">
                <a:latin typeface="+mj-lt"/>
                <a:cs typeface="Times New Roman" pitchFamily="18" charset="0"/>
              </a:rPr>
            </a:br>
            <a:r>
              <a:rPr lang="ru-RU" sz="6400" dirty="0">
                <a:latin typeface="+mj-lt"/>
                <a:cs typeface="Times New Roman" pitchFamily="18" charset="0"/>
              </a:rPr>
              <a:t>Подготовка больных к операциям и другим процедурам.</a:t>
            </a:r>
            <a:br>
              <a:rPr lang="ru-RU" sz="6400" dirty="0">
                <a:latin typeface="+mj-lt"/>
                <a:cs typeface="Times New Roman" pitchFamily="18" charset="0"/>
              </a:rPr>
            </a:br>
            <a:r>
              <a:rPr lang="ru-RU" sz="6400" dirty="0">
                <a:latin typeface="+mj-lt"/>
                <a:cs typeface="Times New Roman" pitchFamily="18" charset="0"/>
              </a:rPr>
              <a:t>Подготовка операционной.</a:t>
            </a:r>
            <a:br>
              <a:rPr lang="ru-RU" sz="6400" dirty="0">
                <a:latin typeface="+mj-lt"/>
                <a:cs typeface="Times New Roman" pitchFamily="18" charset="0"/>
              </a:rPr>
            </a:br>
            <a:r>
              <a:rPr lang="ru-RU" sz="6400" dirty="0">
                <a:latin typeface="+mj-lt"/>
                <a:cs typeface="Times New Roman" pitchFamily="18" charset="0"/>
              </a:rPr>
              <a:t>Проведение лечебно-профилактических процедур. </a:t>
            </a:r>
            <a:br>
              <a:rPr lang="ru-RU" sz="6400" dirty="0">
                <a:latin typeface="+mj-lt"/>
                <a:cs typeface="Times New Roman" pitchFamily="18" charset="0"/>
              </a:rPr>
            </a:br>
            <a:r>
              <a:rPr lang="ru-RU" sz="6400" dirty="0">
                <a:latin typeface="+mj-lt"/>
                <a:cs typeface="Times New Roman" pitchFamily="18" charset="0"/>
              </a:rPr>
              <a:t>Перечень деятельности медицинских сестер довольно обширный и напрямую зависит от должности и специализации. Они должны в первую очередь помогать больным, оказывая уход.</a:t>
            </a:r>
          </a:p>
          <a:p>
            <a:r>
              <a:rPr lang="ru-RU" sz="6400" dirty="0">
                <a:latin typeface="+mj-lt"/>
                <a:cs typeface="Times New Roman" pitchFamily="18" charset="0"/>
              </a:rPr>
              <a:t>Массовость и уникальность профессии </a:t>
            </a:r>
            <a:br>
              <a:rPr lang="ru-RU" sz="6400" dirty="0">
                <a:latin typeface="+mj-lt"/>
                <a:cs typeface="Times New Roman" pitchFamily="18" charset="0"/>
              </a:rPr>
            </a:br>
            <a:r>
              <a:rPr lang="ru-RU" sz="6400" dirty="0">
                <a:latin typeface="+mj-lt"/>
                <a:cs typeface="Times New Roman" pitchFamily="18" charset="0"/>
              </a:rPr>
              <a:t>Медсестра – это первый помощник врача. Учитывая тот факт, что сфер деятельности достаточно много, профессия имеет строгую классификацию</a:t>
            </a:r>
            <a:r>
              <a:rPr lang="ru-RU" sz="2500" dirty="0">
                <a:latin typeface="Times New Roman" pitchFamily="18" charset="0"/>
                <a:cs typeface="Times New Roman" pitchFamily="18" charset="0"/>
              </a:rPr>
              <a:t>:</a:t>
            </a:r>
            <a:r>
              <a:rPr lang="ru-RU" dirty="0"/>
              <a:t/>
            </a:r>
            <a:br>
              <a:rPr lang="ru-RU" dirty="0"/>
            </a:br>
            <a:r>
              <a:rPr lang="ru-RU" dirty="0"/>
              <a:t/>
            </a:r>
            <a:br>
              <a:rPr lang="ru-RU" dirty="0"/>
            </a:br>
            <a:endParaRPr lang="ru-RU" dirty="0"/>
          </a:p>
        </p:txBody>
      </p:sp>
      <p:pic>
        <p:nvPicPr>
          <p:cNvPr id="2052" name="Picture 4" descr="C:\Users\Лена\Desktop\imgpreview.jpg"/>
          <p:cNvPicPr>
            <a:picLocks noChangeAspect="1" noChangeArrowheads="1"/>
          </p:cNvPicPr>
          <p:nvPr/>
        </p:nvPicPr>
        <p:blipFill>
          <a:blip r:embed="rId2" cstate="print"/>
          <a:srcRect/>
          <a:stretch>
            <a:fillRect/>
          </a:stretch>
        </p:blipFill>
        <p:spPr bwMode="auto">
          <a:xfrm>
            <a:off x="395536" y="1700808"/>
            <a:ext cx="1930524" cy="4608512"/>
          </a:xfrm>
          <a:prstGeom prst="rect">
            <a:avLst/>
          </a:prstGeom>
          <a:noFill/>
        </p:spPr>
      </p:pic>
    </p:spTree>
    <p:extLst>
      <p:ext uri="{BB962C8B-B14F-4D97-AF65-F5344CB8AC3E}">
        <p14:creationId xmlns:p14="http://schemas.microsoft.com/office/powerpoint/2010/main" val="35653996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67544" y="620688"/>
            <a:ext cx="8229600" cy="56166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4" name="Текст 3"/>
          <p:cNvSpPr>
            <a:spLocks noGrp="1"/>
          </p:cNvSpPr>
          <p:nvPr>
            <p:ph type="body" idx="4294967295"/>
          </p:nvPr>
        </p:nvSpPr>
        <p:spPr>
          <a:xfrm>
            <a:off x="2555777" y="260648"/>
            <a:ext cx="6264695" cy="6408440"/>
          </a:xfrm>
        </p:spPr>
        <p:txBody>
          <a:bodyPr>
            <a:noAutofit/>
          </a:bodyPr>
          <a:lstStyle/>
          <a:p>
            <a:r>
              <a:rPr lang="ru-RU" sz="1400" b="1" i="1" dirty="0" smtClean="0"/>
              <a:t>Главная </a:t>
            </a:r>
            <a:r>
              <a:rPr lang="ru-RU" sz="1400" b="1" i="1" dirty="0"/>
              <a:t>медсестра</a:t>
            </a:r>
            <a:r>
              <a:rPr lang="ru-RU" sz="1400" dirty="0" smtClean="0"/>
              <a:t>.. </a:t>
            </a:r>
            <a:r>
              <a:rPr lang="ru-RU" sz="1400" dirty="0"/>
              <a:t>Главная медсестра – дипломированный специалист, который занимается организацией работы среднего и младшего персонала больницы. Она распределяет обязанности и контролирует процесс своевременного и точного их </a:t>
            </a:r>
            <a:r>
              <a:rPr lang="ru-RU" sz="1400" dirty="0" smtClean="0"/>
              <a:t>выполнения.</a:t>
            </a:r>
            <a:r>
              <a:rPr lang="ru-RU" sz="1400" dirty="0"/>
              <a:t/>
            </a:r>
            <a:br>
              <a:rPr lang="ru-RU" sz="1400" dirty="0"/>
            </a:br>
            <a:r>
              <a:rPr lang="ru-RU" sz="1400" b="1" dirty="0"/>
              <a:t>Постовая медсестра</a:t>
            </a:r>
            <a:r>
              <a:rPr lang="ru-RU" sz="1400" dirty="0"/>
              <a:t>. Специалист строго следует назначениям врача и выполняет их. Обычно закрепляется за определенными палатами. Данный сотрудник ухаживает за пациентами, контролирует прием лекарств и питание больных</a:t>
            </a:r>
            <a:r>
              <a:rPr lang="ru-RU" sz="1400" dirty="0" smtClean="0"/>
              <a:t>.</a:t>
            </a:r>
            <a:r>
              <a:rPr lang="ru-RU" sz="1400" dirty="0"/>
              <a:t/>
            </a:r>
            <a:br>
              <a:rPr lang="ru-RU" sz="1400" dirty="0"/>
            </a:br>
            <a:r>
              <a:rPr lang="ru-RU" sz="1400" b="1" dirty="0"/>
              <a:t>Процедурная медсестра. </a:t>
            </a:r>
            <a:r>
              <a:rPr lang="ru-RU" sz="1400" dirty="0"/>
              <a:t>Данный специалист производит все манипуляции – уколы, установка капельниц, забор анализов. Также процедурная медсестра является ассистентом врача во время выполнения процедур, которые должны производиться именно доктором.</a:t>
            </a:r>
            <a:br>
              <a:rPr lang="ru-RU" sz="1400" dirty="0"/>
            </a:br>
            <a:r>
              <a:rPr lang="ru-RU" sz="1400" b="1" dirty="0"/>
              <a:t>Операционная медсестра</a:t>
            </a:r>
            <a:r>
              <a:rPr lang="ru-RU" sz="1400" dirty="0"/>
              <a:t>. Сотрудник хирургического отделения. В задачи входит подготовка инструментов, шовного материала, белья к оперативному вмешательству. Также специалист подает все необходимые инструменты по первому требованию хирурга</a:t>
            </a:r>
            <a:r>
              <a:rPr lang="ru-RU" sz="1400" dirty="0" smtClean="0"/>
              <a:t>.</a:t>
            </a:r>
            <a:r>
              <a:rPr lang="ru-RU" sz="1400" dirty="0"/>
              <a:t/>
            </a:r>
            <a:br>
              <a:rPr lang="ru-RU" sz="1400" dirty="0"/>
            </a:br>
            <a:r>
              <a:rPr lang="ru-RU" sz="1400" b="1" dirty="0"/>
              <a:t>Участковая медсестра.</a:t>
            </a:r>
            <a:r>
              <a:rPr lang="ru-RU" sz="1400" dirty="0"/>
              <a:t> Это постоянный спутник участкового врача на приеме больных. Специалист производит патронаж пациентов на дому и выполняет назначения врача, но в основном это бумажная работа.</a:t>
            </a:r>
            <a:br>
              <a:rPr lang="ru-RU" sz="1400" dirty="0"/>
            </a:br>
            <a:r>
              <a:rPr lang="ru-RU" sz="1400" b="1" dirty="0"/>
              <a:t>Диетическая медсестра</a:t>
            </a:r>
            <a:r>
              <a:rPr lang="ru-RU" sz="1400" dirty="0"/>
              <a:t>. Это помощник диетолога, который контролирует качество продуктов, их обработку и соответствие рекомендациям доктора. Обычно работает в больничных столовых и распределяет меню по назначению</a:t>
            </a:r>
            <a:r>
              <a:rPr lang="ru-RU" sz="1400" dirty="0" smtClean="0"/>
              <a:t>.</a:t>
            </a:r>
            <a:r>
              <a:rPr lang="ru-RU" sz="1400" dirty="0"/>
              <a:t/>
            </a:r>
            <a:br>
              <a:rPr lang="ru-RU" sz="1400" dirty="0"/>
            </a:br>
            <a:r>
              <a:rPr lang="ru-RU" sz="1400" b="1" dirty="0"/>
              <a:t>Медсестра при узком специалисте.</a:t>
            </a:r>
            <a:r>
              <a:rPr lang="ru-RU" sz="1400" dirty="0"/>
              <a:t> Обычно с такими специалистами можно столкнуться на приеме у лора, окулиста и других специалистов в поликлинике</a:t>
            </a:r>
            <a:r>
              <a:rPr lang="ru-RU" sz="1400" dirty="0" smtClean="0"/>
              <a:t>.</a:t>
            </a:r>
            <a:r>
              <a:rPr lang="ru-RU" sz="1400" dirty="0"/>
              <a:t/>
            </a:r>
            <a:br>
              <a:rPr lang="ru-RU" sz="1400" dirty="0"/>
            </a:br>
            <a:r>
              <a:rPr lang="ru-RU" sz="1400" dirty="0"/>
              <a:t>Медицинские сестры незаменимы во врачебной практике. Они помогают докторам и пациентам.</a:t>
            </a:r>
          </a:p>
          <a:p>
            <a:endParaRPr lang="ru-RU" sz="1400" dirty="0"/>
          </a:p>
        </p:txBody>
      </p:sp>
      <p:pic>
        <p:nvPicPr>
          <p:cNvPr id="1026" name="Picture 2" descr="Картинки по запросу медсестра работ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02" y="332656"/>
            <a:ext cx="2304256" cy="1728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C:\Users\Лена\Desktop\mediki_opublikovali_7_bolezney_bez_simptomov.jpg"/>
          <p:cNvPicPr>
            <a:picLocks noChangeAspect="1" noChangeArrowheads="1"/>
          </p:cNvPicPr>
          <p:nvPr/>
        </p:nvPicPr>
        <p:blipFill>
          <a:blip r:embed="rId3" cstate="print"/>
          <a:srcRect/>
          <a:stretch>
            <a:fillRect/>
          </a:stretch>
        </p:blipFill>
        <p:spPr bwMode="auto">
          <a:xfrm>
            <a:off x="395536" y="2348880"/>
            <a:ext cx="2304256" cy="1728192"/>
          </a:xfrm>
          <a:prstGeom prst="rect">
            <a:avLst/>
          </a:prstGeom>
          <a:ln>
            <a:noFill/>
          </a:ln>
          <a:effectLst>
            <a:softEdge rad="112500"/>
          </a:effectLst>
        </p:spPr>
      </p:pic>
      <p:pic>
        <p:nvPicPr>
          <p:cNvPr id="3075" name="Picture 3" descr="C:\Users\Лена\Desktop\1350818157_141.jpg"/>
          <p:cNvPicPr>
            <a:picLocks noChangeAspect="1" noChangeArrowheads="1"/>
          </p:cNvPicPr>
          <p:nvPr/>
        </p:nvPicPr>
        <p:blipFill>
          <a:blip r:embed="rId4" cstate="print"/>
          <a:srcRect/>
          <a:stretch>
            <a:fillRect/>
          </a:stretch>
        </p:blipFill>
        <p:spPr bwMode="auto">
          <a:xfrm>
            <a:off x="0" y="4365104"/>
            <a:ext cx="2533729" cy="2016224"/>
          </a:xfrm>
          <a:prstGeom prst="rect">
            <a:avLst/>
          </a:prstGeom>
          <a:ln>
            <a:noFill/>
          </a:ln>
          <a:effectLst>
            <a:softEdge rad="112500"/>
          </a:effectLst>
        </p:spPr>
      </p:pic>
    </p:spTree>
    <p:extLst>
      <p:ext uri="{BB962C8B-B14F-4D97-AF65-F5344CB8AC3E}">
        <p14:creationId xmlns:p14="http://schemas.microsoft.com/office/powerpoint/2010/main" val="68096340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60350"/>
            <a:ext cx="8183563" cy="790575"/>
          </a:xfrm>
        </p:spPr>
        <p:txBody>
          <a:bodyPr>
            <a:normAutofit/>
          </a:bodyPr>
          <a:lstStyle/>
          <a:p>
            <a:pPr algn="ctr"/>
            <a:r>
              <a:rPr lang="ru-RU" sz="4000" b="1" dirty="0" smtClean="0">
                <a:solidFill>
                  <a:schemeClr val="tx2"/>
                </a:solidFill>
              </a:rPr>
              <a:t>СПЕЦИФИКА РАБОТЫ</a:t>
            </a:r>
            <a:endParaRPr lang="ru-RU" sz="4000" b="1" dirty="0">
              <a:solidFill>
                <a:schemeClr val="tx2"/>
              </a:solidFill>
            </a:endParaRPr>
          </a:p>
        </p:txBody>
      </p:sp>
      <p:sp>
        <p:nvSpPr>
          <p:cNvPr id="3" name="Содержимое 2"/>
          <p:cNvSpPr>
            <a:spLocks noGrp="1"/>
          </p:cNvSpPr>
          <p:nvPr>
            <p:ph sz="half" idx="4294967295"/>
          </p:nvPr>
        </p:nvSpPr>
        <p:spPr>
          <a:xfrm>
            <a:off x="0" y="1052736"/>
            <a:ext cx="3930650" cy="4892452"/>
          </a:xfrm>
          <a:prstGeom prst="rect">
            <a:avLst/>
          </a:prstGeom>
        </p:spPr>
        <p:txBody>
          <a:bodyPr/>
          <a:lstStyle/>
          <a:p>
            <a:r>
              <a:rPr lang="ru-RU" b="1" dirty="0" smtClean="0"/>
              <a:t>ПЛЮСЫ</a:t>
            </a:r>
            <a:endParaRPr lang="ru-RU" b="1" dirty="0"/>
          </a:p>
        </p:txBody>
      </p:sp>
      <p:sp>
        <p:nvSpPr>
          <p:cNvPr id="4" name="Содержимое 3"/>
          <p:cNvSpPr>
            <a:spLocks noGrp="1"/>
          </p:cNvSpPr>
          <p:nvPr>
            <p:ph sz="half" idx="4294967295"/>
          </p:nvPr>
        </p:nvSpPr>
        <p:spPr>
          <a:xfrm>
            <a:off x="4861617" y="1052736"/>
            <a:ext cx="3932237" cy="4532412"/>
          </a:xfrm>
          <a:prstGeom prst="rect">
            <a:avLst/>
          </a:prstGeom>
        </p:spPr>
        <p:txBody>
          <a:bodyPr/>
          <a:lstStyle/>
          <a:p>
            <a:r>
              <a:rPr lang="ru-RU" b="1" i="1" dirty="0" smtClean="0"/>
              <a:t>МИНУСЫ</a:t>
            </a:r>
            <a:endParaRPr lang="ru-RU" b="1" i="1" dirty="0"/>
          </a:p>
        </p:txBody>
      </p:sp>
      <p:pic>
        <p:nvPicPr>
          <p:cNvPr id="5122" name="Picture 2" descr="C:\Users\Лена\Desktop\imgpreview (1).jpg"/>
          <p:cNvPicPr>
            <a:picLocks noChangeAspect="1" noChangeArrowheads="1"/>
          </p:cNvPicPr>
          <p:nvPr/>
        </p:nvPicPr>
        <p:blipFill>
          <a:blip r:embed="rId2" cstate="print"/>
          <a:srcRect/>
          <a:stretch>
            <a:fillRect/>
          </a:stretch>
        </p:blipFill>
        <p:spPr bwMode="auto">
          <a:xfrm>
            <a:off x="3693899" y="4913784"/>
            <a:ext cx="4104456" cy="1944216"/>
          </a:xfrm>
          <a:prstGeom prst="rect">
            <a:avLst/>
          </a:prstGeom>
          <a:noFill/>
        </p:spPr>
      </p:pic>
      <p:sp>
        <p:nvSpPr>
          <p:cNvPr id="5" name="TextBox 4"/>
          <p:cNvSpPr txBox="1"/>
          <p:nvPr/>
        </p:nvSpPr>
        <p:spPr>
          <a:xfrm>
            <a:off x="683568" y="1556792"/>
            <a:ext cx="3024336" cy="4247317"/>
          </a:xfrm>
          <a:prstGeom prst="rect">
            <a:avLst/>
          </a:prstGeom>
          <a:noFill/>
        </p:spPr>
        <p:txBody>
          <a:bodyPr wrap="square" rtlCol="0">
            <a:spAutoFit/>
          </a:bodyPr>
          <a:lstStyle/>
          <a:p>
            <a:r>
              <a:rPr lang="ru-RU" dirty="0" smtClean="0">
                <a:solidFill>
                  <a:schemeClr val="tx2"/>
                </a:solidFill>
                <a:cs typeface="Times New Roman" pitchFamily="18" charset="0"/>
              </a:rPr>
              <a:t>Возможность </a:t>
            </a:r>
            <a:r>
              <a:rPr lang="ru-RU" dirty="0">
                <a:solidFill>
                  <a:schemeClr val="tx2"/>
                </a:solidFill>
                <a:cs typeface="Times New Roman" pitchFamily="18" charset="0"/>
              </a:rPr>
              <a:t>получить и врачебное образование;</a:t>
            </a:r>
          </a:p>
          <a:p>
            <a:r>
              <a:rPr lang="ru-RU" dirty="0">
                <a:solidFill>
                  <a:schemeClr val="tx2"/>
                </a:solidFill>
                <a:cs typeface="Times New Roman" pitchFamily="18" charset="0"/>
              </a:rPr>
              <a:t>осознание того, что медсестра участвует в спасении жизни людей</a:t>
            </a:r>
            <a:r>
              <a:rPr lang="ru-RU" dirty="0" smtClean="0">
                <a:solidFill>
                  <a:schemeClr val="tx2"/>
                </a:solidFill>
                <a:cs typeface="Times New Roman" pitchFamily="18" charset="0"/>
              </a:rPr>
              <a:t>;</a:t>
            </a:r>
          </a:p>
          <a:p>
            <a:endParaRPr lang="ru-RU" dirty="0">
              <a:solidFill>
                <a:schemeClr val="tx2"/>
              </a:solidFill>
              <a:cs typeface="Times New Roman" pitchFamily="18" charset="0"/>
            </a:endParaRPr>
          </a:p>
          <a:p>
            <a:r>
              <a:rPr lang="ru-RU" dirty="0">
                <a:solidFill>
                  <a:schemeClr val="tx2"/>
                </a:solidFill>
                <a:cs typeface="Times New Roman" pitchFamily="18" charset="0"/>
              </a:rPr>
              <a:t>благодарность выздоровевших пациентов.</a:t>
            </a:r>
          </a:p>
          <a:p>
            <a:r>
              <a:rPr lang="ru-RU" dirty="0">
                <a:solidFill>
                  <a:schemeClr val="tx2"/>
                </a:solidFill>
                <a:cs typeface="Times New Roman" pitchFamily="18" charset="0"/>
              </a:rPr>
              <a:t>опытная медсестра может быстрее найти работу и дополнительный заработок</a:t>
            </a:r>
            <a:r>
              <a:rPr lang="ru-RU" dirty="0" smtClean="0">
                <a:solidFill>
                  <a:schemeClr val="tx2"/>
                </a:solidFill>
                <a:cs typeface="Times New Roman" pitchFamily="18" charset="0"/>
              </a:rPr>
              <a:t>.</a:t>
            </a:r>
            <a:endParaRPr lang="ru-RU" dirty="0">
              <a:solidFill>
                <a:schemeClr val="tx2"/>
              </a:solidFill>
              <a:cs typeface="Times New Roman" pitchFamily="18" charset="0"/>
            </a:endParaRPr>
          </a:p>
          <a:p>
            <a:r>
              <a:rPr lang="ru-RU" dirty="0">
                <a:solidFill>
                  <a:schemeClr val="tx2"/>
                </a:solidFill>
                <a:cs typeface="Times New Roman" pitchFamily="18" charset="0"/>
              </a:rPr>
              <a:t>С уверенностью можно сказать, что для женщины - это самая востребованная и престижная профессия</a:t>
            </a:r>
            <a:r>
              <a:rPr lang="ru-RU" b="1" dirty="0">
                <a:solidFill>
                  <a:schemeClr val="accent6">
                    <a:lumMod val="50000"/>
                  </a:schemeClr>
                </a:solidFill>
                <a:cs typeface="Times New Roman" pitchFamily="18" charset="0"/>
              </a:rPr>
              <a:t>.</a:t>
            </a:r>
          </a:p>
        </p:txBody>
      </p:sp>
      <p:sp>
        <p:nvSpPr>
          <p:cNvPr id="6" name="Прямоугольник 5"/>
          <p:cNvSpPr/>
          <p:nvPr/>
        </p:nvSpPr>
        <p:spPr>
          <a:xfrm>
            <a:off x="5148064" y="1700808"/>
            <a:ext cx="3287336" cy="3416320"/>
          </a:xfrm>
          <a:prstGeom prst="rect">
            <a:avLst/>
          </a:prstGeom>
        </p:spPr>
        <p:txBody>
          <a:bodyPr wrap="square">
            <a:spAutoFit/>
          </a:bodyPr>
          <a:lstStyle/>
          <a:p>
            <a:r>
              <a:rPr lang="ru-RU" dirty="0">
                <a:solidFill>
                  <a:schemeClr val="tx2"/>
                </a:solidFill>
                <a:cs typeface="Times New Roman" pitchFamily="18" charset="0"/>
              </a:rPr>
              <a:t>Н</a:t>
            </a:r>
            <a:r>
              <a:rPr lang="ru-RU" dirty="0" smtClean="0">
                <a:solidFill>
                  <a:schemeClr val="tx2"/>
                </a:solidFill>
                <a:cs typeface="Times New Roman" pitchFamily="18" charset="0"/>
              </a:rPr>
              <a:t>очные </a:t>
            </a:r>
            <a:r>
              <a:rPr lang="ru-RU" dirty="0">
                <a:solidFill>
                  <a:schemeClr val="tx2"/>
                </a:solidFill>
                <a:cs typeface="Times New Roman" pitchFamily="18" charset="0"/>
              </a:rPr>
              <a:t>дежурства, которые часто припадают на праздники;</a:t>
            </a:r>
            <a:br>
              <a:rPr lang="ru-RU" dirty="0">
                <a:solidFill>
                  <a:schemeClr val="tx2"/>
                </a:solidFill>
                <a:cs typeface="Times New Roman" pitchFamily="18" charset="0"/>
              </a:rPr>
            </a:br>
            <a:r>
              <a:rPr lang="ru-RU" dirty="0">
                <a:solidFill>
                  <a:schemeClr val="tx2"/>
                </a:solidFill>
                <a:cs typeface="Times New Roman" pitchFamily="18" charset="0"/>
              </a:rPr>
              <a:t>низкая заработная плата;</a:t>
            </a:r>
            <a:br>
              <a:rPr lang="ru-RU" dirty="0">
                <a:solidFill>
                  <a:schemeClr val="tx2"/>
                </a:solidFill>
                <a:cs typeface="Times New Roman" pitchFamily="18" charset="0"/>
              </a:rPr>
            </a:br>
            <a:r>
              <a:rPr lang="ru-RU" dirty="0">
                <a:solidFill>
                  <a:schemeClr val="tx2"/>
                </a:solidFill>
                <a:cs typeface="Times New Roman" pitchFamily="18" charset="0"/>
              </a:rPr>
              <a:t>стрессовые ситуации в медицинских учреждениях;</a:t>
            </a:r>
            <a:br>
              <a:rPr lang="ru-RU" dirty="0">
                <a:solidFill>
                  <a:schemeClr val="tx2"/>
                </a:solidFill>
                <a:cs typeface="Times New Roman" pitchFamily="18" charset="0"/>
              </a:rPr>
            </a:br>
            <a:r>
              <a:rPr lang="ru-RU" dirty="0">
                <a:solidFill>
                  <a:schemeClr val="tx2"/>
                </a:solidFill>
                <a:cs typeface="Times New Roman" pitchFamily="18" charset="0"/>
              </a:rPr>
              <a:t>непосильные физические нагрузки.</a:t>
            </a:r>
            <a:br>
              <a:rPr lang="ru-RU" dirty="0">
                <a:solidFill>
                  <a:schemeClr val="tx2"/>
                </a:solidFill>
                <a:cs typeface="Times New Roman" pitchFamily="18" charset="0"/>
              </a:rPr>
            </a:br>
            <a:r>
              <a:rPr lang="ru-RU" dirty="0">
                <a:solidFill>
                  <a:schemeClr val="tx2"/>
                </a:solidFill>
                <a:cs typeface="Times New Roman" pitchFamily="18" charset="0"/>
              </a:rPr>
              <a:t>опасность заразиться опасной инфекционной болезнью,</a:t>
            </a:r>
            <a:br>
              <a:rPr lang="ru-RU" dirty="0">
                <a:solidFill>
                  <a:schemeClr val="tx2"/>
                </a:solidFill>
                <a:cs typeface="Times New Roman" pitchFamily="18" charset="0"/>
              </a:rPr>
            </a:br>
            <a:r>
              <a:rPr lang="ru-RU" dirty="0">
                <a:solidFill>
                  <a:schemeClr val="tx2"/>
                </a:solidFill>
                <a:cs typeface="Times New Roman" pitchFamily="18" charset="0"/>
              </a:rPr>
              <a:t>неблагодарность со стороны пациентов.</a:t>
            </a:r>
          </a:p>
        </p:txBody>
      </p:sp>
    </p:spTree>
    <p:extLst>
      <p:ext uri="{BB962C8B-B14F-4D97-AF65-F5344CB8AC3E}">
        <p14:creationId xmlns:p14="http://schemas.microsoft.com/office/powerpoint/2010/main" val="39000197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520788"/>
            <a:ext cx="7632848" cy="3816424"/>
          </a:xfrm>
          <a:prstGeom prst="rect">
            <a:avLst/>
          </a:prstGeom>
          <a:ln>
            <a:noFill/>
          </a:ln>
          <a:effectLst>
            <a:softEdge rad="112500"/>
          </a:effectLst>
        </p:spPr>
      </p:pic>
      <p:sp>
        <p:nvSpPr>
          <p:cNvPr id="2" name="Заголовок 1"/>
          <p:cNvSpPr>
            <a:spLocks noGrp="1"/>
          </p:cNvSpPr>
          <p:nvPr>
            <p:ph type="title"/>
          </p:nvPr>
        </p:nvSpPr>
        <p:spPr/>
        <p:txBody>
          <a:bodyPr>
            <a:noAutofit/>
          </a:bodyPr>
          <a:lstStyle/>
          <a:p>
            <a:r>
              <a:rPr lang="ru-RU" sz="2800" dirty="0"/>
              <a:t>Пензенский базовый медицинский колледж Министерства здравоохранения Российской Федерации </a:t>
            </a:r>
          </a:p>
        </p:txBody>
      </p:sp>
      <p:sp>
        <p:nvSpPr>
          <p:cNvPr id="3" name="Прямоугольник 2"/>
          <p:cNvSpPr/>
          <p:nvPr/>
        </p:nvSpPr>
        <p:spPr>
          <a:xfrm>
            <a:off x="2195736" y="5517232"/>
            <a:ext cx="5112568" cy="923330"/>
          </a:xfrm>
          <a:prstGeom prst="rect">
            <a:avLst/>
          </a:prstGeom>
        </p:spPr>
        <p:txBody>
          <a:bodyPr wrap="square">
            <a:spAutoFit/>
          </a:bodyPr>
          <a:lstStyle/>
          <a:p>
            <a:r>
              <a:rPr lang="ru-RU" dirty="0" smtClean="0"/>
              <a:t>г. </a:t>
            </a:r>
            <a:r>
              <a:rPr lang="ru-RU" dirty="0"/>
              <a:t>Пенза, </a:t>
            </a:r>
            <a:r>
              <a:rPr lang="ru-RU" dirty="0" smtClean="0"/>
              <a:t>ул. </a:t>
            </a:r>
            <a:r>
              <a:rPr lang="ru-RU" dirty="0"/>
              <a:t>Карла Маркса, д 8/60</a:t>
            </a:r>
          </a:p>
          <a:p>
            <a:r>
              <a:rPr lang="ru-RU" dirty="0"/>
              <a:t>Приемная комиссия: +7 (8412) </a:t>
            </a:r>
            <a:r>
              <a:rPr lang="ru-RU" dirty="0" smtClean="0"/>
              <a:t>68-85-21</a:t>
            </a:r>
          </a:p>
          <a:p>
            <a:r>
              <a:rPr lang="en-US" dirty="0"/>
              <a:t>http://pbmcollege.ru/</a:t>
            </a:r>
            <a:endParaRPr lang="ru-RU" dirty="0"/>
          </a:p>
        </p:txBody>
      </p:sp>
    </p:spTree>
    <p:extLst>
      <p:ext uri="{BB962C8B-B14F-4D97-AF65-F5344CB8AC3E}">
        <p14:creationId xmlns:p14="http://schemas.microsoft.com/office/powerpoint/2010/main" val="1946705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0" y="476250"/>
            <a:ext cx="6183313" cy="1152525"/>
          </a:xfrm>
        </p:spPr>
        <p:txBody>
          <a:bodyPr>
            <a:normAutofit fontScale="90000"/>
          </a:bodyPr>
          <a:lstStyle/>
          <a:p>
            <a:r>
              <a:rPr lang="ru-RU" dirty="0"/>
              <a:t/>
            </a:r>
            <a:br>
              <a:rPr lang="ru-RU" dirty="0"/>
            </a:br>
            <a:endParaRPr lang="ru-RU" dirty="0"/>
          </a:p>
        </p:txBody>
      </p:sp>
      <p:pic>
        <p:nvPicPr>
          <p:cNvPr id="2050"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273050"/>
            <a:ext cx="2371725" cy="304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436814"/>
            <a:ext cx="2392288" cy="32711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250361"/>
            <a:ext cx="2392288" cy="30757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237" y="3567499"/>
            <a:ext cx="2108547" cy="27109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211960" y="4149080"/>
            <a:ext cx="1728192" cy="1754326"/>
          </a:xfrm>
          <a:prstGeom prst="rect">
            <a:avLst/>
          </a:prstGeom>
        </p:spPr>
        <p:txBody>
          <a:bodyPr wrap="square">
            <a:spAutoFit/>
          </a:bodyPr>
          <a:lstStyle/>
          <a:p>
            <a:r>
              <a:rPr lang="ru-RU" b="1" dirty="0" smtClean="0">
                <a:solidFill>
                  <a:schemeClr val="tx2"/>
                </a:solidFill>
              </a:rPr>
              <a:t>Сестринское дело</a:t>
            </a:r>
          </a:p>
          <a:p>
            <a:r>
              <a:rPr lang="ru-RU" dirty="0" smtClean="0">
                <a:solidFill>
                  <a:schemeClr val="tx2"/>
                </a:solidFill>
              </a:rPr>
              <a:t>Медицинская сестра/ Медицинский брат</a:t>
            </a:r>
            <a:endParaRPr lang="ru-RU" dirty="0">
              <a:solidFill>
                <a:schemeClr val="tx2"/>
              </a:solidFill>
            </a:endParaRPr>
          </a:p>
        </p:txBody>
      </p:sp>
      <p:sp>
        <p:nvSpPr>
          <p:cNvPr id="7" name="Прямоугольник 6"/>
          <p:cNvSpPr/>
          <p:nvPr/>
        </p:nvSpPr>
        <p:spPr>
          <a:xfrm>
            <a:off x="4427984" y="1052737"/>
            <a:ext cx="1944216" cy="923330"/>
          </a:xfrm>
          <a:prstGeom prst="rect">
            <a:avLst/>
          </a:prstGeom>
        </p:spPr>
        <p:txBody>
          <a:bodyPr wrap="square">
            <a:spAutoFit/>
          </a:bodyPr>
          <a:lstStyle/>
          <a:p>
            <a:r>
              <a:rPr lang="ru-RU" b="1" dirty="0" smtClean="0">
                <a:solidFill>
                  <a:schemeClr val="tx2"/>
                </a:solidFill>
              </a:rPr>
              <a:t>Стоматология ортопедическая</a:t>
            </a:r>
          </a:p>
          <a:p>
            <a:r>
              <a:rPr lang="ru-RU" dirty="0" smtClean="0">
                <a:solidFill>
                  <a:schemeClr val="tx2"/>
                </a:solidFill>
              </a:rPr>
              <a:t>Зубной техник</a:t>
            </a:r>
            <a:endParaRPr lang="ru-RU" dirty="0">
              <a:solidFill>
                <a:schemeClr val="tx2"/>
              </a:solidFill>
            </a:endParaRPr>
          </a:p>
        </p:txBody>
      </p:sp>
      <p:sp>
        <p:nvSpPr>
          <p:cNvPr id="2" name="Прямоугольник 1"/>
          <p:cNvSpPr/>
          <p:nvPr/>
        </p:nvSpPr>
        <p:spPr>
          <a:xfrm>
            <a:off x="2411760" y="764704"/>
            <a:ext cx="1728192" cy="1477328"/>
          </a:xfrm>
          <a:prstGeom prst="rect">
            <a:avLst/>
          </a:prstGeom>
        </p:spPr>
        <p:txBody>
          <a:bodyPr wrap="square">
            <a:spAutoFit/>
          </a:bodyPr>
          <a:lstStyle/>
          <a:p>
            <a:r>
              <a:rPr lang="ru-RU" b="1" dirty="0">
                <a:solidFill>
                  <a:schemeClr val="tx2"/>
                </a:solidFill>
              </a:rPr>
              <a:t>Лабораторная диагностика</a:t>
            </a:r>
          </a:p>
          <a:p>
            <a:r>
              <a:rPr lang="ru-RU" dirty="0">
                <a:solidFill>
                  <a:schemeClr val="tx2"/>
                </a:solidFill>
              </a:rPr>
              <a:t>Медицинский лабораторный техник</a:t>
            </a:r>
          </a:p>
        </p:txBody>
      </p:sp>
      <p:sp>
        <p:nvSpPr>
          <p:cNvPr id="4" name="Прямоугольник 3"/>
          <p:cNvSpPr/>
          <p:nvPr/>
        </p:nvSpPr>
        <p:spPr>
          <a:xfrm>
            <a:off x="2427784" y="4259996"/>
            <a:ext cx="1568152" cy="646331"/>
          </a:xfrm>
          <a:prstGeom prst="rect">
            <a:avLst/>
          </a:prstGeom>
        </p:spPr>
        <p:txBody>
          <a:bodyPr wrap="square">
            <a:spAutoFit/>
          </a:bodyPr>
          <a:lstStyle/>
          <a:p>
            <a:pPr algn="ctr"/>
            <a:r>
              <a:rPr lang="ru-RU" b="1" dirty="0">
                <a:solidFill>
                  <a:schemeClr val="tx2"/>
                </a:solidFill>
              </a:rPr>
              <a:t>Фармация</a:t>
            </a:r>
          </a:p>
          <a:p>
            <a:pPr algn="ctr"/>
            <a:r>
              <a:rPr lang="ru-RU" dirty="0" smtClean="0">
                <a:solidFill>
                  <a:schemeClr val="tx2"/>
                </a:solidFill>
              </a:rPr>
              <a:t>Фармацевт</a:t>
            </a:r>
            <a:endParaRPr lang="ru-RU" dirty="0">
              <a:solidFill>
                <a:schemeClr val="tx2"/>
              </a:solidFill>
            </a:endParaRPr>
          </a:p>
        </p:txBody>
      </p:sp>
      <p:sp>
        <p:nvSpPr>
          <p:cNvPr id="8" name="Прямоугольник 7"/>
          <p:cNvSpPr/>
          <p:nvPr/>
        </p:nvSpPr>
        <p:spPr>
          <a:xfrm>
            <a:off x="1043608" y="3068960"/>
            <a:ext cx="5732007" cy="584775"/>
          </a:xfrm>
          <a:prstGeom prst="rect">
            <a:avLst/>
          </a:prstGeom>
        </p:spPr>
        <p:txBody>
          <a:bodyPr wrap="square">
            <a:spAutoFit/>
          </a:bodyPr>
          <a:lstStyle/>
          <a:p>
            <a:r>
              <a:rPr lang="ru-RU" sz="3200" b="1" dirty="0" smtClean="0">
                <a:solidFill>
                  <a:schemeClr val="tx2"/>
                </a:solidFill>
              </a:rPr>
              <a:t>       Специальности </a:t>
            </a:r>
            <a:r>
              <a:rPr lang="ru-RU" sz="3200" b="1" dirty="0">
                <a:solidFill>
                  <a:schemeClr val="tx2"/>
                </a:solidFill>
              </a:rPr>
              <a:t>колледжа</a:t>
            </a:r>
          </a:p>
        </p:txBody>
      </p:sp>
    </p:spTree>
    <p:extLst>
      <p:ext uri="{BB962C8B-B14F-4D97-AF65-F5344CB8AC3E}">
        <p14:creationId xmlns:p14="http://schemas.microsoft.com/office/powerpoint/2010/main" val="166496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1844824"/>
            <a:ext cx="7200800" cy="3756416"/>
          </a:xfrm>
          <a:prstGeom prst="rect">
            <a:avLst/>
          </a:prstGeom>
          <a:ln>
            <a:noFill/>
          </a:ln>
          <a:effectLst>
            <a:softEdge rad="112500"/>
          </a:effectLst>
        </p:spPr>
      </p:pic>
      <p:sp>
        <p:nvSpPr>
          <p:cNvPr id="3" name="Заголовок 2"/>
          <p:cNvSpPr>
            <a:spLocks noGrp="1"/>
          </p:cNvSpPr>
          <p:nvPr>
            <p:ph type="title"/>
          </p:nvPr>
        </p:nvSpPr>
        <p:spPr>
          <a:xfrm>
            <a:off x="457200" y="-315416"/>
            <a:ext cx="8229600" cy="1906472"/>
          </a:xfrm>
        </p:spPr>
        <p:txBody>
          <a:bodyPr>
            <a:normAutofit fontScale="90000"/>
          </a:bodyPr>
          <a:lstStyle/>
          <a:p>
            <a:r>
              <a:rPr lang="ru-RU" dirty="0"/>
              <a:t/>
            </a:r>
            <a:br>
              <a:rPr lang="ru-RU" dirty="0"/>
            </a:br>
            <a:r>
              <a:rPr lang="ru-RU" dirty="0"/>
              <a:t>Пензенский областной медицинский </a:t>
            </a:r>
            <a:r>
              <a:rPr lang="ru-RU" dirty="0" smtClean="0"/>
              <a:t>колледж</a:t>
            </a:r>
            <a:endParaRPr lang="ru-RU" dirty="0"/>
          </a:p>
        </p:txBody>
      </p:sp>
      <p:sp>
        <p:nvSpPr>
          <p:cNvPr id="2" name="Прямоугольник 1"/>
          <p:cNvSpPr/>
          <p:nvPr/>
        </p:nvSpPr>
        <p:spPr>
          <a:xfrm>
            <a:off x="2627784" y="5877272"/>
            <a:ext cx="4392488" cy="923330"/>
          </a:xfrm>
          <a:prstGeom prst="rect">
            <a:avLst/>
          </a:prstGeom>
        </p:spPr>
        <p:txBody>
          <a:bodyPr wrap="square">
            <a:spAutoFit/>
          </a:bodyPr>
          <a:lstStyle/>
          <a:p>
            <a:r>
              <a:rPr lang="ru-RU" dirty="0" smtClean="0"/>
              <a:t>г. Пенза, ул. Лермонтова, дом 5</a:t>
            </a:r>
          </a:p>
          <a:p>
            <a:r>
              <a:rPr lang="ru-RU" dirty="0"/>
              <a:t>Приемная комиссия: +7 (8412) </a:t>
            </a:r>
            <a:r>
              <a:rPr lang="ru-RU" dirty="0" smtClean="0"/>
              <a:t>68-86-16</a:t>
            </a:r>
          </a:p>
          <a:p>
            <a:r>
              <a:rPr lang="ru-RU" dirty="0" smtClean="0"/>
              <a:t>  сайт    </a:t>
            </a:r>
            <a:r>
              <a:rPr lang="en-US" dirty="0" smtClean="0">
                <a:hlinkClick r:id="rId3"/>
              </a:rPr>
              <a:t>http</a:t>
            </a:r>
            <a:r>
              <a:rPr lang="en-US" dirty="0">
                <a:hlinkClick r:id="rId3"/>
              </a:rPr>
              <a:t>://pomc58.ru</a:t>
            </a:r>
            <a:r>
              <a:rPr lang="en-US" dirty="0" smtClean="0">
                <a:hlinkClick r:id="rId3"/>
              </a:rPr>
              <a:t>/</a:t>
            </a:r>
            <a:r>
              <a:rPr lang="ru-RU" dirty="0" smtClean="0"/>
              <a:t> </a:t>
            </a:r>
            <a:endParaRPr lang="ru-RU" dirty="0"/>
          </a:p>
        </p:txBody>
      </p:sp>
    </p:spTree>
    <p:extLst>
      <p:ext uri="{BB962C8B-B14F-4D97-AF65-F5344CB8AC3E}">
        <p14:creationId xmlns:p14="http://schemas.microsoft.com/office/powerpoint/2010/main" val="354045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2483768" y="2276872"/>
            <a:ext cx="6408712" cy="4247753"/>
          </a:xfrm>
        </p:spPr>
        <p:txBody>
          <a:bodyPr>
            <a:noAutofit/>
          </a:bodyPr>
          <a:lstStyle/>
          <a:p>
            <a:pPr marL="0" indent="0">
              <a:buNone/>
            </a:pPr>
            <a:r>
              <a:rPr lang="ru-RU" sz="1800" b="1" dirty="0"/>
              <a:t> </a:t>
            </a:r>
            <a:r>
              <a:rPr lang="ru-RU" sz="1800" b="1" dirty="0" smtClean="0"/>
              <a:t>    Акушерское дело</a:t>
            </a:r>
          </a:p>
          <a:p>
            <a:pPr marL="0" indent="0">
              <a:buNone/>
            </a:pPr>
            <a:r>
              <a:rPr lang="ru-RU" sz="1800" dirty="0" smtClean="0"/>
              <a:t>   ▪ </a:t>
            </a:r>
            <a:r>
              <a:rPr lang="ru-RU" sz="1800" dirty="0"/>
              <a:t>Акушерка/ Акушер , очно, на базе 9 классов, 3 </a:t>
            </a:r>
            <a:r>
              <a:rPr lang="ru-RU" sz="1800" dirty="0" smtClean="0"/>
              <a:t>года  10 </a:t>
            </a:r>
            <a:r>
              <a:rPr lang="ru-RU" sz="1800" dirty="0"/>
              <a:t>месяцев, бюджет: есть, платно: есть</a:t>
            </a:r>
          </a:p>
          <a:p>
            <a:endParaRPr lang="ru-RU" sz="1800" dirty="0"/>
          </a:p>
          <a:p>
            <a:r>
              <a:rPr lang="ru-RU" sz="1800" b="1" dirty="0"/>
              <a:t>Лечебное дело</a:t>
            </a:r>
          </a:p>
          <a:p>
            <a:pPr marL="0" indent="0">
              <a:buNone/>
            </a:pPr>
            <a:r>
              <a:rPr lang="ru-RU" sz="1800" dirty="0"/>
              <a:t>▪ Фельдшер , очно, на базе 11 классов, 3 года 10 месяцев, бюджет: есть, платно: есть</a:t>
            </a:r>
          </a:p>
          <a:p>
            <a:endParaRPr lang="ru-RU" sz="1800" dirty="0"/>
          </a:p>
          <a:p>
            <a:r>
              <a:rPr lang="ru-RU" sz="1800" b="1" dirty="0"/>
              <a:t>Сестринское дело</a:t>
            </a:r>
          </a:p>
          <a:p>
            <a:pPr marL="0" indent="0">
              <a:buNone/>
            </a:pPr>
            <a:r>
              <a:rPr lang="ru-RU" sz="1800" dirty="0"/>
              <a:t>▪ Медицинская сестра / Медицинский брат, очно, на базе 11 классов, 2 года 10 месяцев, бюджет: есть, платно: есть</a:t>
            </a:r>
          </a:p>
          <a:p>
            <a:pPr marL="0" indent="0">
              <a:buNone/>
            </a:pPr>
            <a:r>
              <a:rPr lang="ru-RU" sz="1800" dirty="0"/>
              <a:t>▪ Медицинская сестра / Медицинский брат, очно, на базе 9 классов, 3 года 10 месяцев, бюджет: есть, платно: есть</a:t>
            </a:r>
          </a:p>
        </p:txBody>
      </p:sp>
      <p:sp>
        <p:nvSpPr>
          <p:cNvPr id="3" name="Заголовок 2"/>
          <p:cNvSpPr>
            <a:spLocks noGrp="1"/>
          </p:cNvSpPr>
          <p:nvPr>
            <p:ph type="title" idx="4294967295"/>
          </p:nvPr>
        </p:nvSpPr>
        <p:spPr>
          <a:xfrm>
            <a:off x="0" y="338138"/>
            <a:ext cx="8229600" cy="1252537"/>
          </a:xfrm>
        </p:spPr>
        <p:txBody>
          <a:bodyPr/>
          <a:lstStyle/>
          <a:p>
            <a:r>
              <a:rPr lang="ru-RU" dirty="0">
                <a:solidFill>
                  <a:schemeClr val="tx2"/>
                </a:solidFill>
              </a:rPr>
              <a:t>Специальности колледжа</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24744"/>
            <a:ext cx="2160240" cy="22245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2556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672</TotalTime>
  <Words>917</Words>
  <Application>Microsoft Office PowerPoint</Application>
  <PresentationFormat>Экран (4:3)</PresentationFormat>
  <Paragraphs>129</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Волна</vt:lpstr>
      <vt:lpstr>Муниципальное общеобразовательное учреждение          средняя общеобразовательная школа с.Свищёвки  им.П.И.Мацыгина         Белинского района Пензенской области Проект «Билет в будущее» День профессий</vt:lpstr>
      <vt:lpstr>ИСТОРИЯ ПРОФЕССИИ МЕДИЦИНСКОЙ СЕСТРЫ</vt:lpstr>
      <vt:lpstr>ОПИСАНИЕ ФУНКЦИЙ ПРОФЕССИИ</vt:lpstr>
      <vt:lpstr>Презентация PowerPoint</vt:lpstr>
      <vt:lpstr>СПЕЦИФИКА РАБОТЫ</vt:lpstr>
      <vt:lpstr>Пензенский базовый медицинский колледж Министерства здравоохранения Российской Федерации </vt:lpstr>
      <vt:lpstr> </vt:lpstr>
      <vt:lpstr> Пензенский областной медицинский колледж</vt:lpstr>
      <vt:lpstr>Специальности колледжа</vt:lpstr>
      <vt:lpstr>Самая гуманная профессия   в  мире</vt:lpstr>
      <vt:lpstr>Истоки профессии</vt:lpstr>
      <vt:lpstr>Презентация PowerPoint</vt:lpstr>
      <vt:lpstr>Для того чтобы стать врачом, нужно обладать такими качествами, как:</vt:lpstr>
      <vt:lpstr>Медицинский институт Пензенского государственного университета</vt:lpstr>
      <vt:lpstr>Презентация PowerPoint</vt:lpstr>
      <vt:lpstr>Презентация PowerPoint</vt:lpstr>
      <vt:lpstr> Образовательные учреждения здравоохранения приглашают выпускников  школ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PC</cp:lastModifiedBy>
  <cp:revision>40</cp:revision>
  <dcterms:created xsi:type="dcterms:W3CDTF">2022-11-28T18:57:10Z</dcterms:created>
  <dcterms:modified xsi:type="dcterms:W3CDTF">2022-12-07T20:11:08Z</dcterms:modified>
</cp:coreProperties>
</file>