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59" r:id="rId3"/>
    <p:sldId id="260" r:id="rId4"/>
    <p:sldId id="288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74" r:id="rId13"/>
    <p:sldId id="268" r:id="rId14"/>
    <p:sldId id="275" r:id="rId15"/>
    <p:sldId id="287" r:id="rId16"/>
    <p:sldId id="269" r:id="rId17"/>
    <p:sldId id="270" r:id="rId18"/>
    <p:sldId id="271" r:id="rId19"/>
    <p:sldId id="281" r:id="rId20"/>
    <p:sldId id="292" r:id="rId21"/>
    <p:sldId id="286" r:id="rId22"/>
    <p:sldId id="285" r:id="rId23"/>
    <p:sldId id="284" r:id="rId24"/>
    <p:sldId id="283" r:id="rId25"/>
    <p:sldId id="282" r:id="rId26"/>
    <p:sldId id="290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6AAB-1D20-4A16-9385-933499B42529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0316A-54AD-45DB-AC80-E2F595A74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23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Наверное, каждый из вас мечтает быть знаменитым, достичь успеха, оставить что-то в память о себе. Предприниматель - одна из тех профессий, в которой смелые, трудоспособные, предприимчивые люди добиваются успеха.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предпринимателями не рождаются… А вот как стать успешным предпринимателем, об этом пойдет речь сегодня на классном часе.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обоснованного выбора занятия предпринимательской деятельностью необходимо определить, какими качествами должен обладать предприниматель.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(Далее класс обсуждает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главные качества предпринимателя).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предприниматель – это новатор. Человек, готовый идти на риск, предлагая, это новое. Его успех – это признание общества. А признание общества – это прибыль, которую он получает от реализации своих идей.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Предпринимательской деятельности необходимо учиться постоянно, независимо от возраста, опыта и занимаемого положения. При этом следует учитывать, что успех, может быть, достигнут лишь усердной и постоянной работой, добросовестным отношением к делу. Чтобы быть успешным , следует работать над собой.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предприниматель может иметь собственное дело или может помогать создавать предприятия другим предпринимателям.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Предпринимательством занимаются люди разных профессий: не только владельцы торговых точек на рынках, но и хозяева парикмахерских, кафе, фотографы и др.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фирма начала свое существование, ей необходимо получить лицензию на осуществление своей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фирма могла осуществлять свою деятельность, ей необходим стартовый капитал. Его вы можете получить в ссуду у банка, но сумму вашего займа мы определим на аукционе. Вы должны называть по очереди пословицы, поговорки или высказывания о деньгах(если ученики не справляются, можно читать первую половину пословицы, а они чтобы продолжали).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Первоначальный капитал у вас уже есть, значит можно запускать в продажу товар. Но вы знаете что: "Не похвалишь, не продашь". Т.е. двигатель торговли это ... реклама. Без нее объем продаж будет незначительным. Поэтому вам необходимо прорекламировать свой товар так, чтобы всем захотелось его приобрести.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Увидев вашу рекламу, некоторые страны захотели с вами сотрудничать. Чтобы подписать с ними договор, необходимо определить денежные единицы этих стран. Если вы определяете правильно, значит, договор подписан.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Директора фирм приглашаются на селекторное совещание.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как вы руководите фирмами, то должны уметь составлять деловое письмо.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часто в жизни бывает так, что проверки приходятся на то время, когда начальство отсутствует. В Вашей фирме наступил именно такой момент. К вам приехал ревизор. Пришло время отдавать ссуду в банк. Если вы отвечаете на вопросы проверки, то часть процентов считается погашенной. Если нет, то придется платить деньги.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0316A-54AD-45DB-AC80-E2F595A745D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04C293-CEC2-4618-93E6-138882B20221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3AFE5D-1FA8-42C9-847A-4D0680F8F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jpe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gif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69;&#1082;&#1086;&#1085;&#1086;&#1084;&#1080;&#1095;&#1077;&#1089;&#1082;&#1080;&#1077;%20&#1079;&#1072;&#1075;&#1072;&#1076;&#1082;&#1080;-&#1076;&#1086;&#1073;&#1072;&#1074;&#1083;&#1103;&#1083;&#1082;&#1080;.ppt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2520280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>Классный час-игра </a:t>
            </a:r>
            <a:br>
              <a:rPr lang="ru-RU" sz="5400" dirty="0" smtClean="0"/>
            </a:br>
            <a:r>
              <a:rPr lang="en-US" sz="5400" b="1" dirty="0" smtClean="0">
                <a:solidFill>
                  <a:srgbClr val="FF9900"/>
                </a:solidFill>
              </a:rPr>
              <a:t>“</a:t>
            </a:r>
            <a:r>
              <a:rPr lang="ru-RU" sz="5400" b="1" dirty="0" smtClean="0">
                <a:solidFill>
                  <a:srgbClr val="FF9900"/>
                </a:solidFill>
              </a:rPr>
              <a:t>Пусть меня научат…</a:t>
            </a:r>
            <a:r>
              <a:rPr lang="en-US" sz="5400" b="1" dirty="0" smtClean="0">
                <a:solidFill>
                  <a:srgbClr val="FF9900"/>
                </a:solidFill>
              </a:rPr>
              <a:t>”</a:t>
            </a:r>
            <a:endParaRPr lang="ru-RU" sz="5400" b="1" dirty="0">
              <a:solidFill>
                <a:srgbClr val="FF99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norma.uz/img/mw500/mh500/0e/90/6a9a2015dc493e555a766c2d67e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01008"/>
            <a:ext cx="4680520" cy="3024336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 rot="10800000">
            <a:off x="7452320" y="332656"/>
            <a:ext cx="978408" cy="4846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3.</a:t>
            </a:r>
            <a:br>
              <a:rPr lang="ru-RU" b="1" dirty="0" smtClean="0"/>
            </a:br>
            <a:r>
              <a:rPr lang="ru-RU" b="1" dirty="0" smtClean="0"/>
              <a:t>Стартовый капитал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3212976"/>
            <a:ext cx="1763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528" y="3861048"/>
            <a:ext cx="2411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спрос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3528" y="4509120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Копейка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3528" y="5229200"/>
            <a:ext cx="396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Лишние деньги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1520" y="5949280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Здоровья на деньги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23528" y="2564904"/>
            <a:ext cx="475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Сытый голодного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2564904"/>
            <a:ext cx="2454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разумеет.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3212976"/>
            <a:ext cx="3420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платежом красен.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3861048"/>
            <a:ext cx="2909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денег не берут.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4509120"/>
            <a:ext cx="291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рубль бережет.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5229200"/>
            <a:ext cx="3420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лишняя забота.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3928" y="5949280"/>
            <a:ext cx="218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купишь.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1916832"/>
            <a:ext cx="2350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богаты,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7784" y="1916832"/>
            <a:ext cx="2315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 и рады.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5" grpId="0"/>
      <p:bldP spid="6160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3.</a:t>
            </a:r>
            <a:br>
              <a:rPr lang="ru-RU" b="1" dirty="0" smtClean="0"/>
            </a:br>
            <a:r>
              <a:rPr lang="ru-RU" b="1" dirty="0" smtClean="0"/>
              <a:t>Стартовый капитал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67544" y="1628800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имей сто рублей,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67544" y="2420888"/>
            <a:ext cx="489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миру по нитке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7544" y="321297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паршивой овцы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39552" y="4653136"/>
            <a:ext cx="2411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Уговор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1628800"/>
            <a:ext cx="3541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имей сто друзей.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9872" y="2420888"/>
            <a:ext cx="3182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голому рубаха.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3212976"/>
            <a:ext cx="3389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хоть шерсти клок.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7704" y="4653136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дороже денег.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3933056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Бедность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67744" y="3933056"/>
            <a:ext cx="190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порок.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9552" y="5445224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Голь на выдумки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445224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хитра.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4" grpId="0"/>
      <p:bldP spid="26" grpId="0"/>
      <p:bldP spid="27" grpId="0"/>
      <p:bldP spid="28" grpId="0"/>
      <p:bldP spid="30" grpId="0"/>
      <p:bldP spid="29697" grpId="0"/>
      <p:bldP spid="31" grpId="0"/>
      <p:bldP spid="29698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3.</a:t>
            </a:r>
            <a:br>
              <a:rPr lang="ru-RU" b="1" dirty="0" smtClean="0"/>
            </a:br>
            <a:r>
              <a:rPr lang="ru-RU" b="1" dirty="0" smtClean="0"/>
              <a:t>Стартовый капитал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699792" y="155679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Деньги – дело наживное.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699792" y="2780928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Деньги к деньгам льнут.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771800" y="5085184"/>
            <a:ext cx="5544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Деньги не пахнут.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699792" y="3933056"/>
            <a:ext cx="4427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Деньги счет любят.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3429000"/>
            <a:ext cx="1467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Деньги</a:t>
            </a:r>
            <a:endParaRPr lang="ru-RU" sz="3200" b="1" dirty="0"/>
          </a:p>
        </p:txBody>
      </p:sp>
      <p:cxnSp>
        <p:nvCxnSpPr>
          <p:cNvPr id="24" name="Прямая со стрелкой 23"/>
          <p:cNvCxnSpPr>
            <a:endCxn id="6156" idx="1"/>
          </p:cNvCxnSpPr>
          <p:nvPr/>
        </p:nvCxnSpPr>
        <p:spPr>
          <a:xfrm flipV="1">
            <a:off x="1691680" y="1849180"/>
            <a:ext cx="1008112" cy="1723836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763688" y="3068960"/>
            <a:ext cx="1008112" cy="65242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6159" idx="1"/>
          </p:cNvCxnSpPr>
          <p:nvPr/>
        </p:nvCxnSpPr>
        <p:spPr>
          <a:xfrm>
            <a:off x="1763688" y="3861048"/>
            <a:ext cx="936104" cy="364396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6158" idx="1"/>
          </p:cNvCxnSpPr>
          <p:nvPr/>
        </p:nvCxnSpPr>
        <p:spPr>
          <a:xfrm>
            <a:off x="1619672" y="3933056"/>
            <a:ext cx="1152128" cy="1444516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7" grpId="0"/>
      <p:bldP spid="6158" grpId="0"/>
      <p:bldP spid="615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4. Реклама товара</a:t>
            </a:r>
            <a:endParaRPr lang="ru-RU" b="1" dirty="0"/>
          </a:p>
        </p:txBody>
      </p:sp>
      <p:pic>
        <p:nvPicPr>
          <p:cNvPr id="5" name="Содержимое 4" descr="реклама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71600" y="1340768"/>
            <a:ext cx="7200800" cy="5040560"/>
          </a:xfrm>
        </p:spPr>
      </p:pic>
      <p:sp>
        <p:nvSpPr>
          <p:cNvPr id="5122" name="AutoShape 2" descr="https://www.avabayi.com/wp-content/uploads/2016/03/E-ticaret-Siteleri-%C4%B0%C3%A7in-Seo-%C3%87al%C4%B1%C5%9Fmas%C4%B1n%C4%B1n-Art%C4%B1lar%C4%B1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4. Реклама товара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122" name="AutoShape 2" descr="https://www.avabayi.com/wp-content/uploads/2016/03/E-ticaret-Siteleri-%C4%B0%C3%A7in-Seo-%C3%87al%C4%B1%C5%9Fmas%C4%B1n%C4%B1n-Art%C4%B1lar%C4%B1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://smiles24.ru/data/smiles/anime-chasy-2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8344" y="4941168"/>
            <a:ext cx="1294631" cy="1731376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>
            <a:off x="5940152" y="5085184"/>
            <a:ext cx="2160240" cy="16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3 мин.</a:t>
            </a:r>
            <a:endParaRPr lang="ru-RU" sz="2600" dirty="0"/>
          </a:p>
        </p:txBody>
      </p:sp>
      <p:pic>
        <p:nvPicPr>
          <p:cNvPr id="32770" name="Picture 2" descr="http://s.estateline.ru/files/goods/h0022/1132821/38049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340768"/>
            <a:ext cx="2672383" cy="2666396"/>
          </a:xfrm>
          <a:prstGeom prst="rect">
            <a:avLst/>
          </a:prstGeom>
          <a:noFill/>
        </p:spPr>
      </p:pic>
      <p:pic>
        <p:nvPicPr>
          <p:cNvPr id="32774" name="Picture 6" descr="http://cdn.prubuy.com/img/sku/sem3-idn.s3-website-us-east-1.amazonaws.com/cfafe32b80b6507bca843445039202b0,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340768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5. Заключение договора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7890" name="Picture 2" descr="http://utmagazine.ru/uploads/content/12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268760"/>
            <a:ext cx="7200800" cy="5196096"/>
          </a:xfrm>
          <a:prstGeom prst="rect">
            <a:avLst/>
          </a:prstGeom>
          <a:noFill/>
        </p:spPr>
      </p:pic>
      <p:pic>
        <p:nvPicPr>
          <p:cNvPr id="5" name="Picture 2" descr="http://smiles24.ru/data/smiles/anime-chasy-2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8344" y="4941168"/>
            <a:ext cx="1294631" cy="1731376"/>
          </a:xfrm>
          <a:prstGeom prst="rect">
            <a:avLst/>
          </a:prstGeom>
          <a:noFill/>
        </p:spPr>
      </p:pic>
      <p:sp>
        <p:nvSpPr>
          <p:cNvPr id="6" name="Пятно 1 5"/>
          <p:cNvSpPr/>
          <p:nvPr/>
        </p:nvSpPr>
        <p:spPr>
          <a:xfrm>
            <a:off x="5796136" y="5013176"/>
            <a:ext cx="2160240" cy="16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3 мин.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5. Заключение договора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268760"/>
            <a:ext cx="140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Латвия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916832"/>
            <a:ext cx="1794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Болгария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2564904"/>
            <a:ext cx="162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Украина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3861048"/>
            <a:ext cx="174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Франция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4509120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Китай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5157192"/>
            <a:ext cx="154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Польша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5805264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Индия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3212976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США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1268760"/>
            <a:ext cx="749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лат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1916832"/>
            <a:ext cx="79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лев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2564904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гривна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3212976"/>
            <a:ext cx="1452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доллар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386104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евро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12160" y="4509120"/>
            <a:ext cx="109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юань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5157192"/>
            <a:ext cx="1428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злотый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2160" y="5733256"/>
            <a:ext cx="1239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рупий</a:t>
            </a:r>
            <a:endParaRPr lang="ru-RU" sz="3200" dirty="0"/>
          </a:p>
        </p:txBody>
      </p:sp>
      <p:pic>
        <p:nvPicPr>
          <p:cNvPr id="4099" name="Picture 3" descr="http://3.bp.blogspot.com/_69MNL-RuSKI/TEhIg-7dPpI/AAAAAAAABJ0/zeB47nqJgwI/s1600/Latvia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9" y="1268760"/>
            <a:ext cx="864096" cy="576758"/>
          </a:xfrm>
          <a:prstGeom prst="rect">
            <a:avLst/>
          </a:prstGeom>
          <a:noFill/>
        </p:spPr>
      </p:pic>
      <p:pic>
        <p:nvPicPr>
          <p:cNvPr id="4101" name="Picture 5" descr="http://atnspb.ru/upload/image/bulgari.gif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16832"/>
            <a:ext cx="864000" cy="576000"/>
          </a:xfrm>
          <a:prstGeom prst="rect">
            <a:avLst/>
          </a:prstGeom>
          <a:noFill/>
        </p:spPr>
      </p:pic>
      <p:pic>
        <p:nvPicPr>
          <p:cNvPr id="4103" name="Picture 7" descr="http://www.playing-field.ru/img/2015/051917/393479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564904"/>
            <a:ext cx="864000" cy="576000"/>
          </a:xfrm>
          <a:prstGeom prst="rect">
            <a:avLst/>
          </a:prstGeom>
          <a:noFill/>
        </p:spPr>
      </p:pic>
      <p:pic>
        <p:nvPicPr>
          <p:cNvPr id="4105" name="Picture 9" descr="http://img.gallery.zlofenix.org/7177.gif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212976"/>
            <a:ext cx="864000" cy="576000"/>
          </a:xfrm>
          <a:prstGeom prst="rect">
            <a:avLst/>
          </a:prstGeom>
          <a:noFill/>
        </p:spPr>
      </p:pic>
      <p:pic>
        <p:nvPicPr>
          <p:cNvPr id="4107" name="Picture 11" descr="http://files.keliautojams.webnode.com/200000082-5528e56229/fr.gif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3861048"/>
            <a:ext cx="864000" cy="576000"/>
          </a:xfrm>
          <a:prstGeom prst="rect">
            <a:avLst/>
          </a:prstGeom>
          <a:noFill/>
        </p:spPr>
      </p:pic>
      <p:pic>
        <p:nvPicPr>
          <p:cNvPr id="4109" name="Picture 13" descr="http://www.kneller-gifs.de/bilder/f/flaggen-china03.gif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4509120"/>
            <a:ext cx="864000" cy="576000"/>
          </a:xfrm>
          <a:prstGeom prst="rect">
            <a:avLst/>
          </a:prstGeom>
          <a:noFill/>
        </p:spPr>
      </p:pic>
      <p:pic>
        <p:nvPicPr>
          <p:cNvPr id="4111" name="Picture 15" descr="http://life.mosmetod.ru/files/image/relax/travel/Schengen/7.gif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568" y="5157192"/>
            <a:ext cx="864000" cy="576000"/>
          </a:xfrm>
          <a:prstGeom prst="rect">
            <a:avLst/>
          </a:prstGeom>
          <a:noFill/>
        </p:spPr>
      </p:pic>
      <p:pic>
        <p:nvPicPr>
          <p:cNvPr id="4113" name="Picture 17" descr="http://cliparthouse.ru/wp-content/uploads/flag/68-flag-india-1.jpg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3568" y="5805264"/>
            <a:ext cx="864000" cy="576000"/>
          </a:xfrm>
          <a:prstGeom prst="rect">
            <a:avLst/>
          </a:prstGeom>
          <a:noFill/>
        </p:spPr>
      </p:pic>
      <p:pic>
        <p:nvPicPr>
          <p:cNvPr id="4115" name="Picture 19" descr="http://1.bp.blogspot.com/-joYNO8ynNJY/TfoJwe6ZzBI/AAAAAAAAHJA/mkm-_6jWKj4/s400/50+01.jpg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4008" y="1268760"/>
            <a:ext cx="1224136" cy="576000"/>
          </a:xfrm>
          <a:prstGeom prst="rect">
            <a:avLst/>
          </a:prstGeom>
          <a:noFill/>
        </p:spPr>
      </p:pic>
      <p:pic>
        <p:nvPicPr>
          <p:cNvPr id="4117" name="Picture 21" descr="http://valuta-world.ru/wp-content/uploads/2012/07/lev100o-300x167.png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644008" y="1916832"/>
            <a:ext cx="1224000" cy="576000"/>
          </a:xfrm>
          <a:prstGeom prst="rect">
            <a:avLst/>
          </a:prstGeom>
          <a:noFill/>
        </p:spPr>
      </p:pic>
      <p:pic>
        <p:nvPicPr>
          <p:cNvPr id="4119" name="Picture 23" descr="http://www.banknotenews.com/files/ukraine_nbu_10_hryven_2015.00.00_b848d_p119a_x0413_9330134_r.jpg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4008" y="2564904"/>
            <a:ext cx="1224000" cy="576000"/>
          </a:xfrm>
          <a:prstGeom prst="rect">
            <a:avLst/>
          </a:prstGeom>
          <a:noFill/>
        </p:spPr>
      </p:pic>
      <p:pic>
        <p:nvPicPr>
          <p:cNvPr id="4121" name="Picture 25" descr="http://www.nv.kz/files/2016/07/dollar-614x258.jpg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44008" y="3212976"/>
            <a:ext cx="1224000" cy="576000"/>
          </a:xfrm>
          <a:prstGeom prst="rect">
            <a:avLst/>
          </a:prstGeom>
          <a:noFill/>
        </p:spPr>
      </p:pic>
      <p:pic>
        <p:nvPicPr>
          <p:cNvPr id="4123" name="Picture 27" descr="http://i.newsli.ru/up_img/a1w340/555555555_1.jpg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644008" y="3861048"/>
            <a:ext cx="1224000" cy="576000"/>
          </a:xfrm>
          <a:prstGeom prst="rect">
            <a:avLst/>
          </a:prstGeom>
          <a:noFill/>
        </p:spPr>
      </p:pic>
      <p:pic>
        <p:nvPicPr>
          <p:cNvPr id="4125" name="Picture 29" descr="http://rusmediabank.ru/uploads/item/preview/preview/rusmediabank_ib1744656.jpg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44008" y="4509120"/>
            <a:ext cx="1224000" cy="576000"/>
          </a:xfrm>
          <a:prstGeom prst="rect">
            <a:avLst/>
          </a:prstGeom>
          <a:noFill/>
        </p:spPr>
      </p:pic>
      <p:pic>
        <p:nvPicPr>
          <p:cNvPr id="4127" name="Picture 31" descr="http://cdn4.kolektado.com/media/cache/collectable_photo_medium/c5/60/b8aa7a0169915c28ff24a7291099.jpeg?2014-09-19T17:33:21+0000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644008" y="5157192"/>
            <a:ext cx="1224000" cy="576000"/>
          </a:xfrm>
          <a:prstGeom prst="rect">
            <a:avLst/>
          </a:prstGeom>
          <a:noFill/>
        </p:spPr>
      </p:pic>
      <p:pic>
        <p:nvPicPr>
          <p:cNvPr id="4129" name="Picture 33" descr="http://i.colnect.net/f/957/776/50-Rupees.jpg"/>
          <p:cNvPicPr>
            <a:picLocks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644008" y="5805264"/>
            <a:ext cx="1224000" cy="576000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4355976" y="1340768"/>
            <a:ext cx="0" cy="5112568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5. Заключение договора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268760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Япония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916832"/>
            <a:ext cx="3083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Великобритания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2564904"/>
            <a:ext cx="1773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Беларусь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212976"/>
            <a:ext cx="1206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Чехия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3861048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Ирак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4509120"/>
            <a:ext cx="1996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Аргентина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5157192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Бразилия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5805264"/>
            <a:ext cx="1399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Турция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1268760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йена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1916832"/>
            <a:ext cx="3038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фунт стерлингов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2564904"/>
            <a:ext cx="1196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рубль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3212976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крона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3861048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динар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8144" y="4509120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песо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5157192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реал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5805264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лира</a:t>
            </a:r>
            <a:endParaRPr lang="ru-RU" sz="3200" dirty="0"/>
          </a:p>
        </p:txBody>
      </p:sp>
      <p:pic>
        <p:nvPicPr>
          <p:cNvPr id="3074" name="Picture 2" descr="http://spotonlaos.com/wp-content/uploads/bulk/Japan_Flag1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68760"/>
            <a:ext cx="864000" cy="576000"/>
          </a:xfrm>
          <a:prstGeom prst="rect">
            <a:avLst/>
          </a:prstGeom>
          <a:noFill/>
        </p:spPr>
      </p:pic>
      <p:pic>
        <p:nvPicPr>
          <p:cNvPr id="3076" name="Picture 4" descr="http://xn--80aqgg1a.xn--p1ai/upload/iblock/d86/8d74eb7a-7d88-11da-bcdc-00e018df6d2f.resize1.jpe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916832"/>
            <a:ext cx="864000" cy="576000"/>
          </a:xfrm>
          <a:prstGeom prst="rect">
            <a:avLst/>
          </a:prstGeom>
          <a:noFill/>
        </p:spPr>
      </p:pic>
      <p:pic>
        <p:nvPicPr>
          <p:cNvPr id="3078" name="Picture 6" descr="http://mgpr.omskportal.ru/ru/RegionalPublicAuthorities/executivelist/GUV/news/1456808439067/PageContent/0/image/flagbelarus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564904"/>
            <a:ext cx="864000" cy="576000"/>
          </a:xfrm>
          <a:prstGeom prst="rect">
            <a:avLst/>
          </a:prstGeom>
          <a:noFill/>
        </p:spPr>
      </p:pic>
      <p:pic>
        <p:nvPicPr>
          <p:cNvPr id="3080" name="Picture 8" descr="http://viza-tury.ru/images/cms/data/flagi/czech_flag_2-300x200.pn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212976"/>
            <a:ext cx="864000" cy="576000"/>
          </a:xfrm>
          <a:prstGeom prst="rect">
            <a:avLst/>
          </a:prstGeom>
          <a:noFill/>
        </p:spPr>
      </p:pic>
      <p:pic>
        <p:nvPicPr>
          <p:cNvPr id="3082" name="Picture 10" descr="http://s2.dmcdn.net/YNoO8/x240-kxU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3861048"/>
            <a:ext cx="864000" cy="576000"/>
          </a:xfrm>
          <a:prstGeom prst="rect">
            <a:avLst/>
          </a:prstGeom>
          <a:noFill/>
        </p:spPr>
      </p:pic>
      <p:pic>
        <p:nvPicPr>
          <p:cNvPr id="3084" name="Picture 12" descr="http://www.angelfire.com/realm/jolle/argentina/ar_1818a.gif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4509120"/>
            <a:ext cx="864000" cy="576000"/>
          </a:xfrm>
          <a:prstGeom prst="rect">
            <a:avLst/>
          </a:prstGeom>
          <a:noFill/>
        </p:spPr>
      </p:pic>
      <p:pic>
        <p:nvPicPr>
          <p:cNvPr id="3086" name="Picture 14" descr="http://cdn.tvc.ru/pictures/nb/120/982.pn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5157192"/>
            <a:ext cx="864000" cy="576000"/>
          </a:xfrm>
          <a:prstGeom prst="rect">
            <a:avLst/>
          </a:prstGeom>
          <a:noFill/>
        </p:spPr>
      </p:pic>
      <p:pic>
        <p:nvPicPr>
          <p:cNvPr id="3088" name="Picture 16" descr="http://travelsam.ru/admin/image?_csrf=bFlzS2VaZTAkMCJ6VjM8SFo8InkqNS9WIR0EOzwdHAIuGBFyHxMmfQ%3D%3D&amp;cmd=file&amp;target=m1_NDUy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536" y="5805264"/>
            <a:ext cx="864000" cy="576000"/>
          </a:xfrm>
          <a:prstGeom prst="rect">
            <a:avLst/>
          </a:prstGeom>
          <a:noFill/>
        </p:spPr>
      </p:pic>
      <p:pic>
        <p:nvPicPr>
          <p:cNvPr id="3094" name="Picture 22" descr="http://cp14.nevsepic.com.ua/18/17540/thumbs/1384728245-jap096_f.jpg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1268760"/>
            <a:ext cx="1224000" cy="576000"/>
          </a:xfrm>
          <a:prstGeom prst="rect">
            <a:avLst/>
          </a:prstGeom>
          <a:noFill/>
        </p:spPr>
      </p:pic>
      <p:pic>
        <p:nvPicPr>
          <p:cNvPr id="3096" name="Picture 24" descr="http://www.jagmoneyexchange.com/wp-content/uploads/2012/10/GBP-500x264.jpg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0" y="1916832"/>
            <a:ext cx="1224000" cy="576000"/>
          </a:xfrm>
          <a:prstGeom prst="rect">
            <a:avLst/>
          </a:prstGeom>
          <a:noFill/>
        </p:spPr>
      </p:pic>
      <p:sp>
        <p:nvSpPr>
          <p:cNvPr id="3098" name="AutoShape 26" descr="https://upload.wikimedia.org/wikipedia/commons/thumb/b/b7/1000-rubles-Belarus-2000-f.jpg/460px-1000-rubles-Belarus-2000-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0" name="Picture 28" descr="http://static.anumis.ru/global/images/photos/0039/large/149767.jpg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72000" y="2564904"/>
            <a:ext cx="1224000" cy="576000"/>
          </a:xfrm>
          <a:prstGeom prst="rect">
            <a:avLst/>
          </a:prstGeom>
          <a:noFill/>
        </p:spPr>
      </p:pic>
      <p:pic>
        <p:nvPicPr>
          <p:cNvPr id="3104" name="Picture 32" descr="http://ic.pics.livejournal.com/ptiz_siniz/53196633/158954/158954_600.jpg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572000" y="3212976"/>
            <a:ext cx="1224000" cy="576000"/>
          </a:xfrm>
          <a:prstGeom prst="rect">
            <a:avLst/>
          </a:prstGeom>
          <a:noFill/>
        </p:spPr>
      </p:pic>
      <p:pic>
        <p:nvPicPr>
          <p:cNvPr id="3106" name="Picture 34" descr="http://s3.amazonaws.com/auteurs_production/post_spotlight_images/5989/w460.jpg?1454535293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572000" y="3861048"/>
            <a:ext cx="1224000" cy="576000"/>
          </a:xfrm>
          <a:prstGeom prst="rect">
            <a:avLst/>
          </a:prstGeom>
          <a:noFill/>
        </p:spPr>
      </p:pic>
      <p:pic>
        <p:nvPicPr>
          <p:cNvPr id="3108" name="Picture 36" descr="http://dlm6.meta.ua/pic/0/52/39/HYURzyon7d.jpg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572000" y="4509120"/>
            <a:ext cx="1224000" cy="576000"/>
          </a:xfrm>
          <a:prstGeom prst="rect">
            <a:avLst/>
          </a:prstGeom>
          <a:noFill/>
        </p:spPr>
      </p:pic>
      <p:pic>
        <p:nvPicPr>
          <p:cNvPr id="3110" name="Picture 38" descr="http://www.banknote.ws/COLLECTION/countries/AME/BRA/BRA0244ao.jpg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572000" y="5157192"/>
            <a:ext cx="1224000" cy="576000"/>
          </a:xfrm>
          <a:prstGeom prst="rect">
            <a:avLst/>
          </a:prstGeom>
          <a:noFill/>
        </p:spPr>
      </p:pic>
      <p:pic>
        <p:nvPicPr>
          <p:cNvPr id="3112" name="Picture 40" descr="http://3.bp.blogspot.com/-S7tD5vvPn9A/VFzk4mghy8I/AAAAAAAAAyc/C9TittJotRw/s1600/turk_lirasi_hakkindaki_videoyu_izleyince_sok_olacaksiniz.jpg"/>
          <p:cNvPicPr>
            <a:picLocks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572000" y="5805264"/>
            <a:ext cx="1224000" cy="576000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4355976" y="1412776"/>
            <a:ext cx="0" cy="5112568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6. Селекторное совещание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23554" name="AutoShape 2" descr="https://xn--55-9kc0b0b1d.xn--p1ai/wp-content/uploads/2017/02/St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xn--55-9kc0b0b1d.xn--p1ai/wp-content/uploads/2017/02/St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xn--55-9kc0b0b1d.xn--p1ai/wp-content/uploads/2017/02/St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xn--55-9kc0b0b1d.xn--p1ai/wp-content/uploads/2017/02/St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s://www.krympatriotcentr.ru/wp-content/uploads/2022/05/sk2OR4H0GjLFd4J6HTC4EIHkr5HFFR4e40lS8p75Xn54BPC4fVudiOHsSS7fHAUktbXRFM30q-oo11OAdOxGBUx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84887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6. Селекторное совещание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62772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Составить деловое письмо, </a:t>
            </a:r>
          </a:p>
          <a:p>
            <a:r>
              <a:rPr lang="ru-RU" sz="4000" dirty="0" smtClean="0"/>
              <a:t>включающее слова: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4888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/>
              <a:t>дом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собака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колбаса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вагон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время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терпение</a:t>
            </a:r>
          </a:p>
          <a:p>
            <a:endParaRPr lang="ru-RU" sz="4000" dirty="0"/>
          </a:p>
        </p:txBody>
      </p:sp>
      <p:sp>
        <p:nvSpPr>
          <p:cNvPr id="8" name="Пятно 1 7"/>
          <p:cNvSpPr/>
          <p:nvPr/>
        </p:nvSpPr>
        <p:spPr>
          <a:xfrm>
            <a:off x="5652120" y="5085184"/>
            <a:ext cx="2160240" cy="16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3 мин.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260648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Предприниматель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это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Times New Roman" pitchFamily="18" charset="0"/>
                <a:cs typeface="Arial" pitchFamily="34" charset="0"/>
              </a:rPr>
              <a:t>лицо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имеющее своё 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ea typeface="Times New Roman" pitchFamily="18" charset="0"/>
                <a:cs typeface="Arial" pitchFamily="34" charset="0"/>
              </a:rPr>
              <a:t>дело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в целях получения прибыли в форме создания торговли или производства.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75030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hlinkClick r:id="rId2" action="ppaction://hlinkpres?slideindex=1&amp;slidetitle="/>
              </a:rPr>
              <a:t>Экономические </a:t>
            </a:r>
          </a:p>
          <a:p>
            <a:pPr algn="ctr"/>
            <a:r>
              <a:rPr lang="ru-RU" sz="6600" dirty="0" err="1" smtClean="0">
                <a:hlinkClick r:id="rId2" action="ppaction://hlinkpres?slideindex=1&amp;slidetitle="/>
              </a:rPr>
              <a:t>загадки-добавлялки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7. Ревизия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266" name="AutoShape 2" descr="https://lh6.googleusercontent.com/Lp8nCvUE3coZCRCkBiHUx4ajd5FvcxPejbdDpb_IcD_p5G9bBl2VqqYXpFf9di-eq5HG25RzI4-et1a_kn5t2jvG2Xct_R_w_bVkO479bu-Zl_cr68ajFmd0m-u2-_Uw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https://zhiznsovkusom.ru/wp-content/uploads/2022/06/aud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zhiznsovkusom.ru/wp-content/uploads/2022/06/aud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s://www.usue.ru/public/files/2020/Forum%202020/business-man-loo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64" y="1857246"/>
            <a:ext cx="7991383" cy="394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7. Ревизия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3331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Что такое лицензия?</a:t>
            </a:r>
            <a:endParaRPr lang="ru-RU" sz="28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1526596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7544" y="1556792"/>
            <a:ext cx="842493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Разрешение, выдаваемое государством на право той или иной хозяйственной деятельности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492896"/>
            <a:ext cx="3261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Что такое реклама? </a:t>
            </a:r>
            <a:endParaRPr lang="ru-RU" sz="28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7544" y="2924944"/>
            <a:ext cx="82089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Средство обмена информацией между потребителем и продавцом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789040"/>
            <a:ext cx="31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Что такое ипотека? </a:t>
            </a:r>
            <a:endParaRPr lang="ru-RU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7544" y="4221088"/>
            <a:ext cx="835292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Денежная ссуда, предоставленная клиенту банка под залог недвижимого имущества на длительный срок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7. Ревизия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Что такое заем?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00808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Договор, по которому одна сторона передает в собственность или управление другой стороне деньги или вещь, а заемщик обязуется возвратить полученную сумму или вещь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429000"/>
            <a:ext cx="2681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Что такое банк?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86104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Кредитно-финансовое учреждение, осуществляющее операции, связанные с накоплением денежных средств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157192"/>
            <a:ext cx="3845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Что такое банкротство?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58924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Долговая несостоятельность, финансовый крах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7. Ревизия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32180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Кто такой конкурент?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08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Лицо или фирма, которые соперничают в чём-либо с вами (продают аналогичный товар, оказывают аналогичные услуги),  стремятся </a:t>
            </a:r>
          </a:p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достичь тех же целей  и т. п.</a:t>
            </a:r>
            <a:endParaRPr lang="ru-RU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43405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Кто такой предприниматель?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0100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Лицо, имеющее своё дело в целях получения прибыли в форме создания торговли или производства</a:t>
            </a:r>
            <a:endParaRPr lang="ru-RU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365104"/>
            <a:ext cx="29013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Кто такой аудитор?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797152"/>
            <a:ext cx="8460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Лицо, занимающееся ревизией  бухгалтерских </a:t>
            </a:r>
          </a:p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документов и отчётности и консультационной  деятельностью, связанной с наладкой бухгалтерского учёта</a:t>
            </a:r>
            <a:endParaRPr lang="ru-RU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Главные качества предпринимателя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1287244"/>
            <a:ext cx="806489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энергичность, умение заставить работать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умение думать, целеустремленность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умение строить взаимоотношения с людьми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организаторские способности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600" dirty="0" smtClean="0">
                <a:cs typeface="Arial" pitchFamily="34" charset="0"/>
              </a:rPr>
              <a:t>мобильность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600" dirty="0" smtClean="0">
                <a:cs typeface="Arial" pitchFamily="34" charset="0"/>
              </a:rPr>
              <a:t>новаторство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знание техники и технологии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Свой бизнес – это возможно?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67544" y="1340768"/>
            <a:ext cx="80648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1.​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Умение работать в команде.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Команда умеет четко организовать свою работу.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3.​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Команда конкретно знает свою цель, знает, ради чего и как достичь этой цели.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Команда умеет ставить задачи по достижению цели и распределять свои возможности.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https://img.7ya.ru/pub/img/25499/depositphotos_11630047_m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89" y="908720"/>
            <a:ext cx="8292767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Ступени предпринимательства</a:t>
            </a:r>
            <a:endParaRPr lang="ru-RU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788024" y="5229200"/>
            <a:ext cx="3960440" cy="1296144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  <a:sym typeface="Symbol" pitchFamily="18" charset="2"/>
              </a:rPr>
              <a:t>4.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управление созданным предприятием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788024" y="3861048"/>
            <a:ext cx="3960440" cy="1152128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3.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ahoma" pitchFamily="34" charset="0"/>
              </a:rPr>
              <a:t>поиск необходимых ресурсов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788024" y="2564904"/>
            <a:ext cx="3960440" cy="108012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  <a:sym typeface="Symbol" pitchFamily="18" charset="2"/>
              </a:rPr>
              <a:t>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составление бизнес-плана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788024" y="1268760"/>
            <a:ext cx="3960440" cy="1116704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  <a:sym typeface="Symbol" pitchFamily="18" charset="2"/>
              </a:rPr>
              <a:t>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поиск новой идеи и её оценка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ahoma" pitchFamily="34" charset="0"/>
              <a:sym typeface="Symbol" pitchFamily="18" charset="2"/>
            </a:endParaRPr>
          </a:p>
        </p:txBody>
      </p:sp>
      <p:pic>
        <p:nvPicPr>
          <p:cNvPr id="10" name="Picture 2" descr="https://fundwomen.kz/storage/news/March2019/ftcEDTe9jPFptLxT8mhVF7gS90wrvbtEkwvJJdRy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57902" y="3356991"/>
            <a:ext cx="4079613" cy="272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1.</a:t>
            </a:r>
            <a:br>
              <a:rPr lang="ru-RU" b="1" dirty="0" smtClean="0"/>
            </a:br>
            <a:r>
              <a:rPr lang="ru-RU" b="1" dirty="0" smtClean="0"/>
              <a:t>Презентация фирмы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4274" name="Picture 2" descr="https://kuzneck.pnzreg.ru/upload/iblock/eb3/eb352cf7e75e4f46eff684d1b65366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1585575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1.</a:t>
            </a:r>
            <a:br>
              <a:rPr lang="ru-RU" b="1" dirty="0" smtClean="0"/>
            </a:br>
            <a:r>
              <a:rPr lang="ru-RU" b="1" dirty="0" smtClean="0"/>
              <a:t>Презентация фирмы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7432869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Название фирмы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Набор команды. Распределение должностей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Генеральный директор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Менеджер по рекламе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Бухгалтер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Офис-менеджер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Юрист</a:t>
            </a:r>
            <a:endParaRPr lang="ru-RU" sz="2800" dirty="0"/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Секретарь-референт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Инженер по технике безопасности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Начальник отдела кадров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/>
              <a:t>Логистик</a:t>
            </a:r>
            <a:endParaRPr lang="ru-RU" sz="2800" dirty="0"/>
          </a:p>
          <a:p>
            <a:pPr lvl="0">
              <a:buFont typeface="Wingdings" pitchFamily="2" charset="2"/>
              <a:buChar char="ü"/>
            </a:pPr>
            <a:r>
              <a:rPr lang="ru-RU" sz="2800" dirty="0"/>
              <a:t>Финансист</a:t>
            </a:r>
          </a:p>
          <a:p>
            <a:pPr marL="342900" indent="-342900"/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6300192" y="3717032"/>
            <a:ext cx="2160240" cy="16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3 мин.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2. </a:t>
            </a:r>
            <a:br>
              <a:rPr lang="ru-RU" b="1" dirty="0" smtClean="0"/>
            </a:br>
            <a:r>
              <a:rPr lang="ru-RU" b="1" dirty="0" smtClean="0"/>
              <a:t>Получение лицензии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1484784"/>
            <a:ext cx="86044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Лицензия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- это разрешение, выдаваемое государством на право той или иной хозяйственной деятельности.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2226" name="Picture 2" descr="https://static.tildacdn.com/tild3932-6665-4861-a232-626466323734/k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149080"/>
            <a:ext cx="679268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2. </a:t>
            </a:r>
            <a:br>
              <a:rPr lang="ru-RU" b="1" dirty="0" smtClean="0"/>
            </a:br>
            <a:r>
              <a:rPr lang="ru-RU" b="1" dirty="0" smtClean="0"/>
              <a:t>Получение лицензии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 rot="10800000" flipV="1">
            <a:off x="323528" y="1196752"/>
            <a:ext cx="84969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Самая известная книга К.Маркса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Дача денег в долг на определенный срок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Неплатежеспособность из-за отсутствия средств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Оператор на бирже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88840"/>
            <a:ext cx="2086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«Капитал»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96952"/>
            <a:ext cx="2644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Ссуда, кредит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437112"/>
            <a:ext cx="2395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Банкротство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445224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Брокер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2. </a:t>
            </a:r>
            <a:br>
              <a:rPr lang="ru-RU" b="1" dirty="0" smtClean="0"/>
            </a:br>
            <a:r>
              <a:rPr lang="ru-RU" b="1" dirty="0" smtClean="0"/>
              <a:t>Получение лицензии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251520" y="1196752"/>
            <a:ext cx="864096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Место, где заключают сделки по продаже акций и облигаций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Название денег в международном обращении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Операция с помощью, которой предприниматель может оградить себя от риска случайной гибели продукции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Страхование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Одна из форм торговли особо ценными товарами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Аукцион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348880"/>
            <a:ext cx="1357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Биржа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140968"/>
            <a:ext cx="1503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Валюта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 3.</a:t>
            </a:r>
            <a:br>
              <a:rPr lang="ru-RU" b="1" dirty="0" smtClean="0"/>
            </a:br>
            <a:r>
              <a:rPr lang="ru-RU" b="1" dirty="0" smtClean="0"/>
              <a:t>Стартовый капитал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877272"/>
            <a:ext cx="8112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Пословицы, поговорки о деньгах</a:t>
            </a:r>
            <a:endParaRPr lang="ru-RU" sz="4400" dirty="0"/>
          </a:p>
        </p:txBody>
      </p:sp>
      <p:pic>
        <p:nvPicPr>
          <p:cNvPr id="48130" name="Picture 2" descr="https://kavkazru.press/wp-content/uploads/2022/04/predstaviteli-biznesa-yuzhnoj-osetii-smogut-poluchit-kredit-na-lgotnoj-osn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1484784"/>
            <a:ext cx="1015312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921</TotalTime>
  <Words>949</Words>
  <Application>Microsoft Office PowerPoint</Application>
  <PresentationFormat>Экран (4:3)</PresentationFormat>
  <Paragraphs>197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Классный час-игра  “Пусть меня научат…”</vt:lpstr>
      <vt:lpstr>Слайд 2</vt:lpstr>
      <vt:lpstr>Ступени предпринимательства</vt:lpstr>
      <vt:lpstr>Этап 1. Презентация фирмы</vt:lpstr>
      <vt:lpstr>Этап 1. Презентация фирмы</vt:lpstr>
      <vt:lpstr>Этап 2.  Получение лицензии</vt:lpstr>
      <vt:lpstr>Этап 2.  Получение лицензии</vt:lpstr>
      <vt:lpstr>Этап 2.  Получение лицензии</vt:lpstr>
      <vt:lpstr>Этап 3. Стартовый капитал</vt:lpstr>
      <vt:lpstr>Этап 3. Стартовый капитал</vt:lpstr>
      <vt:lpstr>Этап 3. Стартовый капитал</vt:lpstr>
      <vt:lpstr>Этап 3. Стартовый капитал</vt:lpstr>
      <vt:lpstr>Этап 4. Реклама товара</vt:lpstr>
      <vt:lpstr>Этап 4. Реклама товара</vt:lpstr>
      <vt:lpstr>Этап 5. Заключение договора</vt:lpstr>
      <vt:lpstr>Этап 5. Заключение договора</vt:lpstr>
      <vt:lpstr>Этап 5. Заключение договора</vt:lpstr>
      <vt:lpstr>Этап 6. Селекторное совещание</vt:lpstr>
      <vt:lpstr>Этап 6. Селекторное совещание</vt:lpstr>
      <vt:lpstr>Слайд 20</vt:lpstr>
      <vt:lpstr>Этап 7. Ревизия</vt:lpstr>
      <vt:lpstr>Этап 7. Ревизия</vt:lpstr>
      <vt:lpstr>Этап 7. Ревизия</vt:lpstr>
      <vt:lpstr>Этап 7. Ревизия</vt:lpstr>
      <vt:lpstr>Главные качества предпринимателя</vt:lpstr>
      <vt:lpstr>Свой бизнес – это возможно?</vt:lpstr>
      <vt:lpstr>Слайд 27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“Предпринимателями не рождаются…”</dc:title>
  <dc:creator>1</dc:creator>
  <cp:lastModifiedBy>Нина</cp:lastModifiedBy>
  <cp:revision>95</cp:revision>
  <dcterms:created xsi:type="dcterms:W3CDTF">2016-08-18T00:20:42Z</dcterms:created>
  <dcterms:modified xsi:type="dcterms:W3CDTF">2022-12-05T17:58:46Z</dcterms:modified>
</cp:coreProperties>
</file>