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9"/>
  </p:notesMasterIdLst>
  <p:sldIdLst>
    <p:sldId id="258" r:id="rId2"/>
    <p:sldId id="259" r:id="rId3"/>
    <p:sldId id="260" r:id="rId4"/>
    <p:sldId id="288" r:id="rId5"/>
    <p:sldId id="262" r:id="rId6"/>
    <p:sldId id="263" r:id="rId7"/>
    <p:sldId id="264" r:id="rId8"/>
    <p:sldId id="265" r:id="rId9"/>
    <p:sldId id="266" r:id="rId10"/>
    <p:sldId id="267" r:id="rId11"/>
    <p:sldId id="273" r:id="rId12"/>
    <p:sldId id="274" r:id="rId13"/>
    <p:sldId id="268" r:id="rId14"/>
    <p:sldId id="275" r:id="rId15"/>
    <p:sldId id="287" r:id="rId16"/>
    <p:sldId id="269" r:id="rId17"/>
    <p:sldId id="270" r:id="rId18"/>
    <p:sldId id="271" r:id="rId19"/>
    <p:sldId id="281" r:id="rId20"/>
    <p:sldId id="292" r:id="rId21"/>
    <p:sldId id="286" r:id="rId22"/>
    <p:sldId id="285" r:id="rId23"/>
    <p:sldId id="284" r:id="rId24"/>
    <p:sldId id="283" r:id="rId25"/>
    <p:sldId id="282" r:id="rId26"/>
    <p:sldId id="290" r:id="rId27"/>
    <p:sldId id="289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99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44" y="-3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4A6AAB-1D20-4A16-9385-933499B42529}" type="datetimeFigureOut">
              <a:rPr lang="ru-RU" smtClean="0"/>
              <a:pPr/>
              <a:t>05.12.2022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A0316A-54AD-45DB-AC80-E2F595A745D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112335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Наверное, каждый из вас мечтает быть знаменитым, достичь успеха, оставить что-то в память о себе. Предприниматель - одна из тех профессий, в которой смелые, трудоспособные, предприимчивые люди добиваются успеха. 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Но предпринимателями не рождаются… А вот как стать успешным предпринимателем, об этом пойдет речь сегодня на классном часе.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A0316A-54AD-45DB-AC80-E2F595A745DC}" type="slidenum">
              <a:rPr lang="ru-RU" smtClean="0"/>
              <a:pPr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b="0" i="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Для обоснованного выбора занятия предпринимательской деятельностью необходимо определить, какими качествами должен обладать предприниматель. 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(Далее класс обсуждает</a:t>
            </a:r>
            <a:r>
              <a:rPr lang="ru-RU" sz="1200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главные качества предпринимателя). </a:t>
            </a: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Итак, предприниматель – это новатор. Человек, готовый идти на риск, предлагая, это новое. Его успех – это признание общества. А признание общества – это прибыль, которую он получает от реализации своих идей.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A0316A-54AD-45DB-AC80-E2F595A745DC}" type="slidenum">
              <a:rPr lang="ru-RU" smtClean="0"/>
              <a:pPr/>
              <a:t>25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Предпринимательской деятельности необходимо учиться постоянно, независимо от возраста, опыта и занимаемого положения. При этом следует учитывать, что успех, может быть, достигнут лишь усердной и постоянной работой, добросовестным отношением к делу. Чтобы быть успешным , следует работать над собой.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A0316A-54AD-45DB-AC80-E2F595A745DC}" type="slidenum">
              <a:rPr lang="ru-RU" smtClean="0"/>
              <a:pPr/>
              <a:t>27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Каждый предприниматель может иметь собственное дело или может помогать создавать предприятия другим предпринимателям.</a:t>
            </a:r>
          </a:p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Предпринимательством занимаются люди разных профессий: не только владельцы торговых точек на рынках, но и хозяева парикмахерских, кафе, фотографы и др.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A0316A-54AD-45DB-AC80-E2F595A745DC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Чтобы фирма начала свое существование, ей необходимо получить лицензию на осуществление своей деятельности.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A0316A-54AD-45DB-AC80-E2F595A745DC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Чтобы фирма могла осуществлять свою деятельность, ей необходим стартовый капитал. Его вы можете получить в ссуду у банка, но сумму вашего займа мы определим на аукционе. Вы должны называть по очереди пословицы, поговорки или высказывания о деньгах(если ученики не справляются, можно читать первую половину пословицы, а они чтобы продолжали).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A0316A-54AD-45DB-AC80-E2F595A745DC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Первоначальный капитал у вас уже есть, значит можно запускать в продажу товар. Но вы знаете что: "Не похвалишь, не продашь". Т.е. двигатель торговли это ... реклама. Без нее объем продаж будет незначительным. Поэтому вам необходимо прорекламировать свой товар так, чтобы всем захотелось его приобрести. 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A0316A-54AD-45DB-AC80-E2F595A745DC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Увидев вашу рекламу, некоторые страны захотели с вами сотрудничать. Чтобы подписать с ними договор, необходимо определить денежные единицы этих стран. Если вы определяете правильно, значит, договор подписан. 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A0316A-54AD-45DB-AC80-E2F595A745DC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Директора фирм приглашаются на селекторное совещание.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A0316A-54AD-45DB-AC80-E2F595A745DC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Так как вы руководите фирмами, то должны уметь составлять деловое письмо. 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A0316A-54AD-45DB-AC80-E2F595A745DC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Очень часто в жизни бывает так, что проверки приходятся на то время, когда начальство отсутствует. В Вашей фирме наступил именно такой момент. К вам приехал ревизор. Пришло время отдавать ссуду в банк. Если вы отвечаете на вопросы проверки, то часть процентов считается погашенной. Если нет, то придется платить деньги.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4A0316A-54AD-45DB-AC80-E2F595A745DC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4C293-CEC2-4618-93E6-138882B20221}" type="datetimeFigureOut">
              <a:rPr lang="ru-RU" smtClean="0"/>
              <a:pPr/>
              <a:t>05.12.2022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AFE5D-1FA8-42C9-847A-4D0680F8F0DD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4C293-CEC2-4618-93E6-138882B20221}" type="datetimeFigureOut">
              <a:rPr lang="ru-RU" smtClean="0"/>
              <a:pPr/>
              <a:t>05.12.2022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AFE5D-1FA8-42C9-847A-4D0680F8F0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4C293-CEC2-4618-93E6-138882B20221}" type="datetimeFigureOut">
              <a:rPr lang="ru-RU" smtClean="0"/>
              <a:pPr/>
              <a:t>05.12.2022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AFE5D-1FA8-42C9-847A-4D0680F8F0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4C293-CEC2-4618-93E6-138882B20221}" type="datetimeFigureOut">
              <a:rPr lang="ru-RU" smtClean="0"/>
              <a:pPr/>
              <a:t>05.12.2022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AFE5D-1FA8-42C9-847A-4D0680F8F0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4C293-CEC2-4618-93E6-138882B20221}" type="datetimeFigureOut">
              <a:rPr lang="ru-RU" smtClean="0"/>
              <a:pPr/>
              <a:t>05.12.2022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D93AFE5D-1FA8-42C9-847A-4D0680F8F0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4C293-CEC2-4618-93E6-138882B20221}" type="datetimeFigureOut">
              <a:rPr lang="ru-RU" smtClean="0"/>
              <a:pPr/>
              <a:t>05.12.2022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AFE5D-1FA8-42C9-847A-4D0680F8F0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4C293-CEC2-4618-93E6-138882B20221}" type="datetimeFigureOut">
              <a:rPr lang="ru-RU" smtClean="0"/>
              <a:pPr/>
              <a:t>05.12.2022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AFE5D-1FA8-42C9-847A-4D0680F8F0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4C293-CEC2-4618-93E6-138882B20221}" type="datetimeFigureOut">
              <a:rPr lang="ru-RU" smtClean="0"/>
              <a:pPr/>
              <a:t>05.12.2022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AFE5D-1FA8-42C9-847A-4D0680F8F0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4C293-CEC2-4618-93E6-138882B20221}" type="datetimeFigureOut">
              <a:rPr lang="ru-RU" smtClean="0"/>
              <a:pPr/>
              <a:t>05.12.2022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AFE5D-1FA8-42C9-847A-4D0680F8F0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4C293-CEC2-4618-93E6-138882B20221}" type="datetimeFigureOut">
              <a:rPr lang="ru-RU" smtClean="0"/>
              <a:pPr/>
              <a:t>05.12.2022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AFE5D-1FA8-42C9-847A-4D0680F8F0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04C293-CEC2-4618-93E6-138882B20221}" type="datetimeFigureOut">
              <a:rPr lang="ru-RU" smtClean="0"/>
              <a:pPr/>
              <a:t>05.12.2022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3AFE5D-1FA8-42C9-847A-4D0680F8F0DD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0104C293-CEC2-4618-93E6-138882B20221}" type="datetimeFigureOut">
              <a:rPr lang="ru-RU" smtClean="0"/>
              <a:pPr/>
              <a:t>05.12.2022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D93AFE5D-1FA8-42C9-847A-4D0680F8F0DD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slide" Target="slide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gi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gif"/><Relationship Id="rId13" Type="http://schemas.openxmlformats.org/officeDocument/2006/relationships/image" Target="../media/image23.jpeg"/><Relationship Id="rId3" Type="http://schemas.openxmlformats.org/officeDocument/2006/relationships/image" Target="../media/image13.gif"/><Relationship Id="rId7" Type="http://schemas.openxmlformats.org/officeDocument/2006/relationships/image" Target="../media/image17.gif"/><Relationship Id="rId12" Type="http://schemas.openxmlformats.org/officeDocument/2006/relationships/image" Target="../media/image22.jpeg"/><Relationship Id="rId17" Type="http://schemas.openxmlformats.org/officeDocument/2006/relationships/image" Target="../media/image27.jpeg"/><Relationship Id="rId2" Type="http://schemas.openxmlformats.org/officeDocument/2006/relationships/image" Target="../media/image12.gif"/><Relationship Id="rId16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gif"/><Relationship Id="rId11" Type="http://schemas.openxmlformats.org/officeDocument/2006/relationships/image" Target="../media/image21.png"/><Relationship Id="rId5" Type="http://schemas.openxmlformats.org/officeDocument/2006/relationships/image" Target="../media/image15.gif"/><Relationship Id="rId15" Type="http://schemas.openxmlformats.org/officeDocument/2006/relationships/image" Target="../media/image25.jpeg"/><Relationship Id="rId10" Type="http://schemas.openxmlformats.org/officeDocument/2006/relationships/image" Target="../media/image20.jpeg"/><Relationship Id="rId4" Type="http://schemas.openxmlformats.org/officeDocument/2006/relationships/image" Target="../media/image14.gif"/><Relationship Id="rId9" Type="http://schemas.openxmlformats.org/officeDocument/2006/relationships/image" Target="../media/image19.jpeg"/><Relationship Id="rId14" Type="http://schemas.openxmlformats.org/officeDocument/2006/relationships/image" Target="../media/image24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13" Type="http://schemas.openxmlformats.org/officeDocument/2006/relationships/image" Target="../media/image39.jpeg"/><Relationship Id="rId3" Type="http://schemas.openxmlformats.org/officeDocument/2006/relationships/image" Target="../media/image29.jpeg"/><Relationship Id="rId7" Type="http://schemas.openxmlformats.org/officeDocument/2006/relationships/image" Target="../media/image33.gif"/><Relationship Id="rId12" Type="http://schemas.openxmlformats.org/officeDocument/2006/relationships/image" Target="../media/image38.jpeg"/><Relationship Id="rId17" Type="http://schemas.openxmlformats.org/officeDocument/2006/relationships/image" Target="../media/image43.jpeg"/><Relationship Id="rId2" Type="http://schemas.openxmlformats.org/officeDocument/2006/relationships/image" Target="../media/image28.jpeg"/><Relationship Id="rId16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jpeg"/><Relationship Id="rId11" Type="http://schemas.openxmlformats.org/officeDocument/2006/relationships/image" Target="../media/image37.jpeg"/><Relationship Id="rId5" Type="http://schemas.openxmlformats.org/officeDocument/2006/relationships/image" Target="../media/image31.png"/><Relationship Id="rId15" Type="http://schemas.openxmlformats.org/officeDocument/2006/relationships/image" Target="../media/image41.jpeg"/><Relationship Id="rId10" Type="http://schemas.openxmlformats.org/officeDocument/2006/relationships/image" Target="../media/image36.jpeg"/><Relationship Id="rId4" Type="http://schemas.openxmlformats.org/officeDocument/2006/relationships/image" Target="../media/image30.jpeg"/><Relationship Id="rId9" Type="http://schemas.openxmlformats.org/officeDocument/2006/relationships/image" Target="../media/image35.jpeg"/><Relationship Id="rId14" Type="http://schemas.openxmlformats.org/officeDocument/2006/relationships/image" Target="../media/image4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&#1069;&#1082;&#1086;&#1085;&#1086;&#1084;&#1080;&#1095;&#1077;&#1089;&#1082;&#1080;&#1077;%20&#1079;&#1072;&#1075;&#1072;&#1076;&#1082;&#1080;-&#1076;&#1086;&#1073;&#1072;&#1074;&#1083;&#1103;&#1083;&#1082;&#1080;.pptx" TargetMode="Externa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ctrTitle"/>
          </p:nvPr>
        </p:nvSpPr>
        <p:spPr>
          <a:xfrm>
            <a:off x="395536" y="404664"/>
            <a:ext cx="7772400" cy="2520280"/>
          </a:xfrm>
        </p:spPr>
        <p:txBody>
          <a:bodyPr>
            <a:noAutofit/>
          </a:bodyPr>
          <a:lstStyle/>
          <a:p>
            <a:pPr algn="l"/>
            <a:r>
              <a:rPr lang="ru-RU" sz="5400" dirty="0" smtClean="0"/>
              <a:t>Классный час-игра </a:t>
            </a:r>
            <a:br>
              <a:rPr lang="ru-RU" sz="5400" dirty="0" smtClean="0"/>
            </a:br>
            <a:r>
              <a:rPr lang="en-US" sz="5400" b="1" dirty="0" smtClean="0">
                <a:solidFill>
                  <a:srgbClr val="FF9900"/>
                </a:solidFill>
              </a:rPr>
              <a:t>“</a:t>
            </a:r>
            <a:r>
              <a:rPr lang="ru-RU" sz="5400" b="1" dirty="0" smtClean="0">
                <a:solidFill>
                  <a:srgbClr val="FF9900"/>
                </a:solidFill>
              </a:rPr>
              <a:t>Пусть меня научат…</a:t>
            </a:r>
            <a:r>
              <a:rPr lang="en-US" sz="5400" b="1" dirty="0" smtClean="0">
                <a:solidFill>
                  <a:srgbClr val="FF9900"/>
                </a:solidFill>
              </a:rPr>
              <a:t>”</a:t>
            </a:r>
            <a:endParaRPr lang="ru-RU" sz="5400" b="1" dirty="0">
              <a:solidFill>
                <a:srgbClr val="FF9900"/>
              </a:solidFill>
            </a:endParaRPr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2339752" y="4797152"/>
            <a:ext cx="6400800" cy="1752600"/>
          </a:xfrm>
        </p:spPr>
        <p:txBody>
          <a:bodyPr>
            <a:normAutofit/>
          </a:bodyPr>
          <a:lstStyle/>
          <a:p>
            <a:pPr algn="r"/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4098" name="Picture 2" descr="http://www.norma.uz/img/mw500/mh500/0e/90/6a9a2015dc493e555a766c2d67ee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95536" y="3501008"/>
            <a:ext cx="4680520" cy="3024336"/>
          </a:xfrm>
          <a:prstGeom prst="rect">
            <a:avLst/>
          </a:prstGeom>
          <a:noFill/>
        </p:spPr>
      </p:pic>
      <p:sp>
        <p:nvSpPr>
          <p:cNvPr id="6" name="Стрелка влево 5">
            <a:hlinkClick r:id="rId4" action="ppaction://hlinksldjump"/>
          </p:cNvPr>
          <p:cNvSpPr/>
          <p:nvPr/>
        </p:nvSpPr>
        <p:spPr>
          <a:xfrm rot="10800000">
            <a:off x="7452320" y="332656"/>
            <a:ext cx="978408" cy="484632"/>
          </a:xfrm>
          <a:prstGeom prst="left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Этап 3.</a:t>
            </a:r>
            <a:br>
              <a:rPr lang="ru-RU" b="1" dirty="0" smtClean="0"/>
            </a:br>
            <a:r>
              <a:rPr lang="ru-RU" b="1" dirty="0" smtClean="0"/>
              <a:t>Стартовый капитал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 flipV="1">
            <a:off x="457200" y="6126163"/>
            <a:ext cx="8229600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6146" name="Rectangle 2"/>
          <p:cNvSpPr>
            <a:spLocks noChangeArrowheads="1"/>
          </p:cNvSpPr>
          <p:nvPr/>
        </p:nvSpPr>
        <p:spPr bwMode="auto">
          <a:xfrm>
            <a:off x="323528" y="3212976"/>
            <a:ext cx="176368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Долг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47" name="Rectangle 3"/>
          <p:cNvSpPr>
            <a:spLocks noChangeArrowheads="1"/>
          </p:cNvSpPr>
          <p:nvPr/>
        </p:nvSpPr>
        <p:spPr bwMode="auto">
          <a:xfrm>
            <a:off x="323528" y="3861048"/>
            <a:ext cx="241176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За спрос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48" name="Rectangle 4"/>
          <p:cNvSpPr>
            <a:spLocks noChangeArrowheads="1"/>
          </p:cNvSpPr>
          <p:nvPr/>
        </p:nvSpPr>
        <p:spPr bwMode="auto">
          <a:xfrm>
            <a:off x="323528" y="4509120"/>
            <a:ext cx="381642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Копейка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49" name="Rectangle 5"/>
          <p:cNvSpPr>
            <a:spLocks noChangeArrowheads="1"/>
          </p:cNvSpPr>
          <p:nvPr/>
        </p:nvSpPr>
        <p:spPr bwMode="auto">
          <a:xfrm>
            <a:off x="323528" y="5229200"/>
            <a:ext cx="396044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Лишние деньги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55" name="Rectangle 11"/>
          <p:cNvSpPr>
            <a:spLocks noChangeArrowheads="1"/>
          </p:cNvSpPr>
          <p:nvPr/>
        </p:nvSpPr>
        <p:spPr bwMode="auto">
          <a:xfrm>
            <a:off x="251520" y="5949280"/>
            <a:ext cx="612068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Здоровья на деньги 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60" name="Rectangle 16"/>
          <p:cNvSpPr>
            <a:spLocks noChangeArrowheads="1"/>
          </p:cNvSpPr>
          <p:nvPr/>
        </p:nvSpPr>
        <p:spPr bwMode="auto">
          <a:xfrm>
            <a:off x="323528" y="2564904"/>
            <a:ext cx="475252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Сытый голодного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491880" y="2564904"/>
            <a:ext cx="24549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не разумеет.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331640" y="3212976"/>
            <a:ext cx="342010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платежом красен.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979712" y="3861048"/>
            <a:ext cx="290957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денег не берут.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979712" y="4509120"/>
            <a:ext cx="291977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рубль бережет.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203848" y="5229200"/>
            <a:ext cx="342093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— лишняя забота.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3923928" y="5949280"/>
            <a:ext cx="218040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не купишь.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323528" y="1916832"/>
            <a:ext cx="235051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Чем богаты,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2627784" y="1916832"/>
            <a:ext cx="231582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тем и рады.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5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7" dur="500"/>
                                        <p:tgtEl>
                                          <p:spTgt spid="6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  <p:bldP spid="6147" grpId="0"/>
      <p:bldP spid="6148" grpId="0"/>
      <p:bldP spid="6149" grpId="0"/>
      <p:bldP spid="6155" grpId="0"/>
      <p:bldP spid="6160" grpId="0"/>
      <p:bldP spid="20" grpId="0"/>
      <p:bldP spid="21" grpId="0"/>
      <p:bldP spid="22" grpId="0"/>
      <p:bldP spid="23" grpId="0"/>
      <p:bldP spid="24" grpId="0"/>
      <p:bldP spid="25" grpId="0"/>
      <p:bldP spid="2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Этап 3.</a:t>
            </a:r>
            <a:br>
              <a:rPr lang="ru-RU" b="1" dirty="0" smtClean="0"/>
            </a:br>
            <a:r>
              <a:rPr lang="ru-RU" b="1" dirty="0" smtClean="0"/>
              <a:t>Стартовый капитал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 flipV="1">
            <a:off x="457200" y="6126163"/>
            <a:ext cx="8229600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6150" name="Rectangle 6"/>
          <p:cNvSpPr>
            <a:spLocks noChangeArrowheads="1"/>
          </p:cNvSpPr>
          <p:nvPr/>
        </p:nvSpPr>
        <p:spPr bwMode="auto">
          <a:xfrm>
            <a:off x="467544" y="1628800"/>
            <a:ext cx="482453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Не имей сто рублей, 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51" name="Rectangle 7"/>
          <p:cNvSpPr>
            <a:spLocks noChangeArrowheads="1"/>
          </p:cNvSpPr>
          <p:nvPr/>
        </p:nvSpPr>
        <p:spPr bwMode="auto">
          <a:xfrm>
            <a:off x="467544" y="2420888"/>
            <a:ext cx="489654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 миру по нитке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52" name="Rectangle 8"/>
          <p:cNvSpPr>
            <a:spLocks noChangeArrowheads="1"/>
          </p:cNvSpPr>
          <p:nvPr/>
        </p:nvSpPr>
        <p:spPr bwMode="auto">
          <a:xfrm>
            <a:off x="467544" y="3212976"/>
            <a:ext cx="446449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С паршивой овцы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54" name="Rectangle 10"/>
          <p:cNvSpPr>
            <a:spLocks noChangeArrowheads="1"/>
          </p:cNvSpPr>
          <p:nvPr/>
        </p:nvSpPr>
        <p:spPr bwMode="auto">
          <a:xfrm>
            <a:off x="539552" y="4653136"/>
            <a:ext cx="241176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Уговор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4211960" y="1628800"/>
            <a:ext cx="354173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а имей сто друзей.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3419872" y="2420888"/>
            <a:ext cx="318209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– голому рубаха.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3707904" y="3212976"/>
            <a:ext cx="338990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хоть шерсти клок.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1907704" y="4653136"/>
            <a:ext cx="278313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дороже денег.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467544" y="3933056"/>
            <a:ext cx="381642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Бедность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2267744" y="3933056"/>
            <a:ext cx="190308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не порок.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9698" name="Rectangle 2"/>
          <p:cNvSpPr>
            <a:spLocks noChangeArrowheads="1"/>
          </p:cNvSpPr>
          <p:nvPr/>
        </p:nvSpPr>
        <p:spPr bwMode="auto">
          <a:xfrm>
            <a:off x="539552" y="5445224"/>
            <a:ext cx="482453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Голь на выдумки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3635896" y="5445224"/>
            <a:ext cx="129394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3200" b="1" dirty="0" smtClean="0"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хитра.</a:t>
            </a:r>
            <a:endParaRPr lang="ru-RU" sz="32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296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7" dur="5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7" dur="500"/>
                                        <p:tgtEl>
                                          <p:spTgt spid="296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0" grpId="0"/>
      <p:bldP spid="6151" grpId="0"/>
      <p:bldP spid="6152" grpId="0"/>
      <p:bldP spid="6154" grpId="0"/>
      <p:bldP spid="26" grpId="0"/>
      <p:bldP spid="27" grpId="0"/>
      <p:bldP spid="28" grpId="0"/>
      <p:bldP spid="30" grpId="0"/>
      <p:bldP spid="29697" grpId="0"/>
      <p:bldP spid="31" grpId="0"/>
      <p:bldP spid="29698" grpId="0"/>
      <p:bldP spid="3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Этап 3.</a:t>
            </a:r>
            <a:br>
              <a:rPr lang="ru-RU" b="1" dirty="0" smtClean="0"/>
            </a:br>
            <a:r>
              <a:rPr lang="ru-RU" b="1" dirty="0" smtClean="0"/>
              <a:t>Стартовый капитал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 flipV="1">
            <a:off x="457200" y="6126163"/>
            <a:ext cx="8229600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6156" name="Rectangle 12"/>
          <p:cNvSpPr>
            <a:spLocks noChangeArrowheads="1"/>
          </p:cNvSpPr>
          <p:nvPr/>
        </p:nvSpPr>
        <p:spPr bwMode="auto">
          <a:xfrm>
            <a:off x="2699792" y="1556792"/>
            <a:ext cx="6120680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Деньги – дело наживное.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57" name="Rectangle 13"/>
          <p:cNvSpPr>
            <a:spLocks noChangeArrowheads="1"/>
          </p:cNvSpPr>
          <p:nvPr/>
        </p:nvSpPr>
        <p:spPr bwMode="auto">
          <a:xfrm>
            <a:off x="2699792" y="2780928"/>
            <a:ext cx="5328592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Деньги к деньгам льнут.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58" name="Rectangle 14"/>
          <p:cNvSpPr>
            <a:spLocks noChangeArrowheads="1"/>
          </p:cNvSpPr>
          <p:nvPr/>
        </p:nvSpPr>
        <p:spPr bwMode="auto">
          <a:xfrm>
            <a:off x="2771800" y="5085184"/>
            <a:ext cx="5544616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Деньги не пахнут.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159" name="Rectangle 15"/>
          <p:cNvSpPr>
            <a:spLocks noChangeArrowheads="1"/>
          </p:cNvSpPr>
          <p:nvPr/>
        </p:nvSpPr>
        <p:spPr bwMode="auto">
          <a:xfrm>
            <a:off x="2699792" y="3933056"/>
            <a:ext cx="4427984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Деньги счет любят.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323528" y="3429000"/>
            <a:ext cx="146764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/>
              <a:t>Деньги</a:t>
            </a:r>
            <a:endParaRPr lang="ru-RU" sz="3200" b="1" dirty="0"/>
          </a:p>
        </p:txBody>
      </p:sp>
      <p:cxnSp>
        <p:nvCxnSpPr>
          <p:cNvPr id="24" name="Прямая со стрелкой 23"/>
          <p:cNvCxnSpPr>
            <a:endCxn id="6156" idx="1"/>
          </p:cNvCxnSpPr>
          <p:nvPr/>
        </p:nvCxnSpPr>
        <p:spPr>
          <a:xfrm flipV="1">
            <a:off x="1691680" y="1849180"/>
            <a:ext cx="1008112" cy="1723836"/>
          </a:xfrm>
          <a:prstGeom prst="straightConnector1">
            <a:avLst/>
          </a:prstGeom>
          <a:ln w="508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 flipV="1">
            <a:off x="1763688" y="3068960"/>
            <a:ext cx="1008112" cy="652428"/>
          </a:xfrm>
          <a:prstGeom prst="straightConnector1">
            <a:avLst/>
          </a:prstGeom>
          <a:ln w="508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>
            <a:endCxn id="6159" idx="1"/>
          </p:cNvCxnSpPr>
          <p:nvPr/>
        </p:nvCxnSpPr>
        <p:spPr>
          <a:xfrm>
            <a:off x="1763688" y="3861048"/>
            <a:ext cx="936104" cy="364396"/>
          </a:xfrm>
          <a:prstGeom prst="straightConnector1">
            <a:avLst/>
          </a:prstGeom>
          <a:ln w="508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 стрелкой 33"/>
          <p:cNvCxnSpPr>
            <a:endCxn id="6158" idx="1"/>
          </p:cNvCxnSpPr>
          <p:nvPr/>
        </p:nvCxnSpPr>
        <p:spPr>
          <a:xfrm>
            <a:off x="1619672" y="3933056"/>
            <a:ext cx="1152128" cy="1444516"/>
          </a:xfrm>
          <a:prstGeom prst="straightConnector1">
            <a:avLst/>
          </a:prstGeom>
          <a:ln w="50800">
            <a:solidFill>
              <a:schemeClr val="accent6">
                <a:lumMod val="7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1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0" dur="500"/>
                                        <p:tgtEl>
                                          <p:spTgt spid="6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6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6" dur="500"/>
                                        <p:tgtEl>
                                          <p:spTgt spid="6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6" grpId="0"/>
      <p:bldP spid="6157" grpId="0"/>
      <p:bldP spid="6158" grpId="0"/>
      <p:bldP spid="6159" grpId="0"/>
      <p:bldP spid="2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Этап 4. Реклама товара</a:t>
            </a:r>
            <a:endParaRPr lang="ru-RU" b="1" dirty="0"/>
          </a:p>
        </p:txBody>
      </p:sp>
      <p:pic>
        <p:nvPicPr>
          <p:cNvPr id="5" name="Содержимое 4" descr="реклама.jpg"/>
          <p:cNvPicPr>
            <a:picLocks noGrp="1" noChangeAspect="1"/>
          </p:cNvPicPr>
          <p:nvPr>
            <p:ph idx="1"/>
          </p:nvPr>
        </p:nvPicPr>
        <p:blipFill>
          <a:blip r:embed="rId3" cstate="email"/>
          <a:stretch>
            <a:fillRect/>
          </a:stretch>
        </p:blipFill>
        <p:spPr>
          <a:xfrm>
            <a:off x="971600" y="1340768"/>
            <a:ext cx="7200800" cy="5040560"/>
          </a:xfrm>
        </p:spPr>
      </p:pic>
      <p:sp>
        <p:nvSpPr>
          <p:cNvPr id="5122" name="AutoShape 2" descr="https://www.avabayi.com/wp-content/uploads/2016/03/E-ticaret-Siteleri-%C4%B0%C3%A7in-Seo-%C3%87al%C4%B1%C5%9Fmas%C4%B1n%C4%B1n-Art%C4%B1lar%C4%B1-1024x76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Этап 4. Реклама товара</a:t>
            </a:r>
            <a:endParaRPr lang="ru-RU" b="1" dirty="0"/>
          </a:p>
        </p:txBody>
      </p:sp>
      <p:sp>
        <p:nvSpPr>
          <p:cNvPr id="8" name="Содержимое 7"/>
          <p:cNvSpPr>
            <a:spLocks noGrp="1"/>
          </p:cNvSpPr>
          <p:nvPr>
            <p:ph idx="1"/>
          </p:nvPr>
        </p:nvSpPr>
        <p:spPr>
          <a:xfrm flipV="1">
            <a:off x="457200" y="6126163"/>
            <a:ext cx="8229600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5122" name="AutoShape 2" descr="https://www.avabayi.com/wp-content/uploads/2016/03/E-ticaret-Siteleri-%C4%B0%C3%A7in-Seo-%C3%87al%C4%B1%C5%9Fmas%C4%B1n%C4%B1n-Art%C4%B1lar%C4%B1-1024x768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" name="Picture 2" descr="http://smiles24.ru/data/smiles/anime-chasy-22.gif"/>
          <p:cNvPicPr>
            <a:picLocks noChangeAspect="1" noChangeArrowheads="1" noCrop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668344" y="4941168"/>
            <a:ext cx="1294631" cy="1731376"/>
          </a:xfrm>
          <a:prstGeom prst="rect">
            <a:avLst/>
          </a:prstGeom>
          <a:noFill/>
        </p:spPr>
      </p:pic>
      <p:sp>
        <p:nvSpPr>
          <p:cNvPr id="7" name="Пятно 1 6"/>
          <p:cNvSpPr/>
          <p:nvPr/>
        </p:nvSpPr>
        <p:spPr>
          <a:xfrm>
            <a:off x="5940152" y="5085184"/>
            <a:ext cx="2160240" cy="1628800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600" dirty="0" smtClean="0"/>
              <a:t>3 мин.</a:t>
            </a:r>
            <a:endParaRPr lang="ru-RU" sz="2600" dirty="0"/>
          </a:p>
        </p:txBody>
      </p:sp>
      <p:pic>
        <p:nvPicPr>
          <p:cNvPr id="32770" name="Picture 2" descr="http://s.estateline.ru/files/goods/h0022/1132821/3804905.pn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95536" y="1340768"/>
            <a:ext cx="2672383" cy="2666396"/>
          </a:xfrm>
          <a:prstGeom prst="rect">
            <a:avLst/>
          </a:prstGeom>
          <a:noFill/>
        </p:spPr>
      </p:pic>
      <p:pic>
        <p:nvPicPr>
          <p:cNvPr id="32774" name="Picture 6" descr="http://cdn.prubuy.com/img/sku/sem3-idn.s3-website-us-east-1.amazonaws.com/cfafe32b80b6507bca843445039202b0,0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5652120" y="1340768"/>
            <a:ext cx="2664296" cy="26642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27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Этап 5. Заключение договора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080444"/>
            <a:ext cx="8229600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37890" name="Picture 2" descr="http://utmagazine.ru/uploads/content/1251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899592" y="1268760"/>
            <a:ext cx="7200800" cy="5196096"/>
          </a:xfrm>
          <a:prstGeom prst="rect">
            <a:avLst/>
          </a:prstGeom>
          <a:noFill/>
        </p:spPr>
      </p:pic>
      <p:pic>
        <p:nvPicPr>
          <p:cNvPr id="5" name="Picture 2" descr="http://smiles24.ru/data/smiles/anime-chasy-22.gif"/>
          <p:cNvPicPr>
            <a:picLocks noChangeAspect="1" noChangeArrowheads="1" noCrop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7668344" y="4941168"/>
            <a:ext cx="1294631" cy="1731376"/>
          </a:xfrm>
          <a:prstGeom prst="rect">
            <a:avLst/>
          </a:prstGeom>
          <a:noFill/>
        </p:spPr>
      </p:pic>
      <p:sp>
        <p:nvSpPr>
          <p:cNvPr id="6" name="Пятно 1 5"/>
          <p:cNvSpPr/>
          <p:nvPr/>
        </p:nvSpPr>
        <p:spPr>
          <a:xfrm>
            <a:off x="5796136" y="5013176"/>
            <a:ext cx="2160240" cy="1628800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600" dirty="0" smtClean="0"/>
              <a:t>3 мин.</a:t>
            </a:r>
            <a:endParaRPr lang="ru-RU" sz="2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9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Этап 5. Заключение договора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080444"/>
            <a:ext cx="8229600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691680" y="1268760"/>
            <a:ext cx="1401730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Латвия</a:t>
            </a:r>
            <a:endParaRPr lang="ru-RU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1691680" y="1916832"/>
            <a:ext cx="17946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Болгария</a:t>
            </a:r>
            <a:endParaRPr lang="ru-RU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1691680" y="2564904"/>
            <a:ext cx="16291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Украина</a:t>
            </a:r>
            <a:endParaRPr lang="ru-RU" sz="3200" dirty="0"/>
          </a:p>
        </p:txBody>
      </p:sp>
      <p:sp>
        <p:nvSpPr>
          <p:cNvPr id="8" name="TextBox 7"/>
          <p:cNvSpPr txBox="1"/>
          <p:nvPr/>
        </p:nvSpPr>
        <p:spPr>
          <a:xfrm>
            <a:off x="1691680" y="3861048"/>
            <a:ext cx="174278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Франция</a:t>
            </a:r>
            <a:endParaRPr lang="ru-RU" sz="3200" dirty="0"/>
          </a:p>
        </p:txBody>
      </p:sp>
      <p:sp>
        <p:nvSpPr>
          <p:cNvPr id="9" name="TextBox 8"/>
          <p:cNvSpPr txBox="1"/>
          <p:nvPr/>
        </p:nvSpPr>
        <p:spPr>
          <a:xfrm>
            <a:off x="1691680" y="4509120"/>
            <a:ext cx="120577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Китай</a:t>
            </a:r>
            <a:endParaRPr lang="ru-RU" sz="3200" dirty="0"/>
          </a:p>
        </p:txBody>
      </p:sp>
      <p:sp>
        <p:nvSpPr>
          <p:cNvPr id="10" name="TextBox 9"/>
          <p:cNvSpPr txBox="1"/>
          <p:nvPr/>
        </p:nvSpPr>
        <p:spPr>
          <a:xfrm>
            <a:off x="1691680" y="5157192"/>
            <a:ext cx="15476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Польша</a:t>
            </a:r>
            <a:endParaRPr lang="ru-RU" sz="3200" dirty="0"/>
          </a:p>
        </p:txBody>
      </p:sp>
      <p:sp>
        <p:nvSpPr>
          <p:cNvPr id="11" name="TextBox 10"/>
          <p:cNvSpPr txBox="1"/>
          <p:nvPr/>
        </p:nvSpPr>
        <p:spPr>
          <a:xfrm>
            <a:off x="1691680" y="5805264"/>
            <a:ext cx="131157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Индия</a:t>
            </a:r>
            <a:endParaRPr lang="ru-RU" sz="3200" dirty="0"/>
          </a:p>
        </p:txBody>
      </p:sp>
      <p:sp>
        <p:nvSpPr>
          <p:cNvPr id="12" name="TextBox 11"/>
          <p:cNvSpPr txBox="1"/>
          <p:nvPr/>
        </p:nvSpPr>
        <p:spPr>
          <a:xfrm>
            <a:off x="1691680" y="3212976"/>
            <a:ext cx="99738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США</a:t>
            </a:r>
            <a:endParaRPr lang="ru-RU" sz="3200" dirty="0"/>
          </a:p>
        </p:txBody>
      </p:sp>
      <p:sp>
        <p:nvSpPr>
          <p:cNvPr id="13" name="TextBox 12"/>
          <p:cNvSpPr txBox="1"/>
          <p:nvPr/>
        </p:nvSpPr>
        <p:spPr>
          <a:xfrm>
            <a:off x="6012160" y="1268760"/>
            <a:ext cx="74930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лат</a:t>
            </a:r>
            <a:endParaRPr lang="ru-RU" sz="3200" dirty="0"/>
          </a:p>
        </p:txBody>
      </p:sp>
      <p:sp>
        <p:nvSpPr>
          <p:cNvPr id="14" name="TextBox 13"/>
          <p:cNvSpPr txBox="1"/>
          <p:nvPr/>
        </p:nvSpPr>
        <p:spPr>
          <a:xfrm>
            <a:off x="6012160" y="1916832"/>
            <a:ext cx="79541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лев</a:t>
            </a:r>
            <a:endParaRPr lang="ru-RU" sz="3200" dirty="0"/>
          </a:p>
        </p:txBody>
      </p:sp>
      <p:sp>
        <p:nvSpPr>
          <p:cNvPr id="15" name="TextBox 14"/>
          <p:cNvSpPr txBox="1"/>
          <p:nvPr/>
        </p:nvSpPr>
        <p:spPr>
          <a:xfrm>
            <a:off x="6012160" y="2564904"/>
            <a:ext cx="137890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гривна</a:t>
            </a:r>
            <a:endParaRPr lang="ru-RU" sz="3200" dirty="0"/>
          </a:p>
        </p:txBody>
      </p:sp>
      <p:sp>
        <p:nvSpPr>
          <p:cNvPr id="16" name="TextBox 15"/>
          <p:cNvSpPr txBox="1"/>
          <p:nvPr/>
        </p:nvSpPr>
        <p:spPr>
          <a:xfrm>
            <a:off x="6012160" y="3212976"/>
            <a:ext cx="145219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доллар</a:t>
            </a:r>
            <a:endParaRPr lang="ru-RU" sz="3200" dirty="0"/>
          </a:p>
        </p:txBody>
      </p:sp>
      <p:sp>
        <p:nvSpPr>
          <p:cNvPr id="17" name="TextBox 16"/>
          <p:cNvSpPr txBox="1"/>
          <p:nvPr/>
        </p:nvSpPr>
        <p:spPr>
          <a:xfrm>
            <a:off x="6012160" y="3861048"/>
            <a:ext cx="101822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евро</a:t>
            </a:r>
            <a:endParaRPr lang="ru-RU" sz="3200" dirty="0"/>
          </a:p>
        </p:txBody>
      </p:sp>
      <p:sp>
        <p:nvSpPr>
          <p:cNvPr id="18" name="TextBox 17"/>
          <p:cNvSpPr txBox="1"/>
          <p:nvPr/>
        </p:nvSpPr>
        <p:spPr>
          <a:xfrm>
            <a:off x="6012160" y="4509120"/>
            <a:ext cx="109036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юань</a:t>
            </a:r>
            <a:endParaRPr lang="ru-RU" sz="3200" dirty="0"/>
          </a:p>
        </p:txBody>
      </p:sp>
      <p:sp>
        <p:nvSpPr>
          <p:cNvPr id="20" name="TextBox 19"/>
          <p:cNvSpPr txBox="1"/>
          <p:nvPr/>
        </p:nvSpPr>
        <p:spPr>
          <a:xfrm>
            <a:off x="6012160" y="5157192"/>
            <a:ext cx="142898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злотый</a:t>
            </a:r>
            <a:endParaRPr lang="ru-RU" sz="3200" dirty="0"/>
          </a:p>
        </p:txBody>
      </p:sp>
      <p:sp>
        <p:nvSpPr>
          <p:cNvPr id="21" name="TextBox 20"/>
          <p:cNvSpPr txBox="1"/>
          <p:nvPr/>
        </p:nvSpPr>
        <p:spPr>
          <a:xfrm>
            <a:off x="6012160" y="5733256"/>
            <a:ext cx="12396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рупий</a:t>
            </a:r>
            <a:endParaRPr lang="ru-RU" sz="3200" dirty="0"/>
          </a:p>
        </p:txBody>
      </p:sp>
      <p:pic>
        <p:nvPicPr>
          <p:cNvPr id="4099" name="Picture 3" descr="http://3.bp.blogspot.com/_69MNL-RuSKI/TEhIg-7dPpI/AAAAAAAABJ0/zeB47nqJgwI/s1600/Latvia.gif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683569" y="1268760"/>
            <a:ext cx="864096" cy="576758"/>
          </a:xfrm>
          <a:prstGeom prst="rect">
            <a:avLst/>
          </a:prstGeom>
          <a:noFill/>
        </p:spPr>
      </p:pic>
      <p:pic>
        <p:nvPicPr>
          <p:cNvPr id="4101" name="Picture 5" descr="http://atnspb.ru/upload/image/bulgari.gif"/>
          <p:cNvPicPr>
            <a:picLocks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683568" y="1916832"/>
            <a:ext cx="864000" cy="576000"/>
          </a:xfrm>
          <a:prstGeom prst="rect">
            <a:avLst/>
          </a:prstGeom>
          <a:noFill/>
        </p:spPr>
      </p:pic>
      <p:pic>
        <p:nvPicPr>
          <p:cNvPr id="4103" name="Picture 7" descr="http://www.playing-field.ru/img/2015/051917/3934791"/>
          <p:cNvPicPr>
            <a:picLocks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83568" y="2564904"/>
            <a:ext cx="864000" cy="576000"/>
          </a:xfrm>
          <a:prstGeom prst="rect">
            <a:avLst/>
          </a:prstGeom>
          <a:noFill/>
        </p:spPr>
      </p:pic>
      <p:pic>
        <p:nvPicPr>
          <p:cNvPr id="4105" name="Picture 9" descr="http://img.gallery.zlofenix.org/7177.gif"/>
          <p:cNvPicPr>
            <a:picLocks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683568" y="3212976"/>
            <a:ext cx="864000" cy="576000"/>
          </a:xfrm>
          <a:prstGeom prst="rect">
            <a:avLst/>
          </a:prstGeom>
          <a:noFill/>
        </p:spPr>
      </p:pic>
      <p:pic>
        <p:nvPicPr>
          <p:cNvPr id="4107" name="Picture 11" descr="http://files.keliautojams.webnode.com/200000082-5528e56229/fr.gif"/>
          <p:cNvPicPr>
            <a:picLocks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683568" y="3861048"/>
            <a:ext cx="864000" cy="576000"/>
          </a:xfrm>
          <a:prstGeom prst="rect">
            <a:avLst/>
          </a:prstGeom>
          <a:noFill/>
        </p:spPr>
      </p:pic>
      <p:pic>
        <p:nvPicPr>
          <p:cNvPr id="4109" name="Picture 13" descr="http://www.kneller-gifs.de/bilder/f/flaggen-china03.gif"/>
          <p:cNvPicPr>
            <a:picLocks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683568" y="4509120"/>
            <a:ext cx="864000" cy="576000"/>
          </a:xfrm>
          <a:prstGeom prst="rect">
            <a:avLst/>
          </a:prstGeom>
          <a:noFill/>
        </p:spPr>
      </p:pic>
      <p:pic>
        <p:nvPicPr>
          <p:cNvPr id="4111" name="Picture 15" descr="http://life.mosmetod.ru/files/image/relax/travel/Schengen/7.gif"/>
          <p:cNvPicPr>
            <a:picLocks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683568" y="5157192"/>
            <a:ext cx="864000" cy="576000"/>
          </a:xfrm>
          <a:prstGeom prst="rect">
            <a:avLst/>
          </a:prstGeom>
          <a:noFill/>
        </p:spPr>
      </p:pic>
      <p:pic>
        <p:nvPicPr>
          <p:cNvPr id="4113" name="Picture 17" descr="http://cliparthouse.ru/wp-content/uploads/flag/68-flag-india-1.jpg"/>
          <p:cNvPicPr>
            <a:picLocks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683568" y="5805264"/>
            <a:ext cx="864000" cy="576000"/>
          </a:xfrm>
          <a:prstGeom prst="rect">
            <a:avLst/>
          </a:prstGeom>
          <a:noFill/>
        </p:spPr>
      </p:pic>
      <p:pic>
        <p:nvPicPr>
          <p:cNvPr id="4115" name="Picture 19" descr="http://1.bp.blogspot.com/-joYNO8ynNJY/TfoJwe6ZzBI/AAAAAAAAHJA/mkm-_6jWKj4/s400/50+01.jpg"/>
          <p:cNvPicPr>
            <a:picLocks noChangeArrowheads="1"/>
          </p:cNvPicPr>
          <p:nvPr/>
        </p:nvPicPr>
        <p:blipFill>
          <a:blip r:embed="rId10" cstate="email"/>
          <a:srcRect/>
          <a:stretch>
            <a:fillRect/>
          </a:stretch>
        </p:blipFill>
        <p:spPr bwMode="auto">
          <a:xfrm>
            <a:off x="4644008" y="1268760"/>
            <a:ext cx="1224136" cy="576000"/>
          </a:xfrm>
          <a:prstGeom prst="rect">
            <a:avLst/>
          </a:prstGeom>
          <a:noFill/>
        </p:spPr>
      </p:pic>
      <p:pic>
        <p:nvPicPr>
          <p:cNvPr id="4117" name="Picture 21" descr="http://valuta-world.ru/wp-content/uploads/2012/07/lev100o-300x167.png"/>
          <p:cNvPicPr>
            <a:picLocks noChangeArrowheads="1"/>
          </p:cNvPicPr>
          <p:nvPr/>
        </p:nvPicPr>
        <p:blipFill>
          <a:blip r:embed="rId11" cstate="email"/>
          <a:srcRect/>
          <a:stretch>
            <a:fillRect/>
          </a:stretch>
        </p:blipFill>
        <p:spPr bwMode="auto">
          <a:xfrm>
            <a:off x="4644008" y="1916832"/>
            <a:ext cx="1224000" cy="576000"/>
          </a:xfrm>
          <a:prstGeom prst="rect">
            <a:avLst/>
          </a:prstGeom>
          <a:noFill/>
        </p:spPr>
      </p:pic>
      <p:pic>
        <p:nvPicPr>
          <p:cNvPr id="4119" name="Picture 23" descr="http://www.banknotenews.com/files/ukraine_nbu_10_hryven_2015.00.00_b848d_p119a_x0413_9330134_r.jpg"/>
          <p:cNvPicPr>
            <a:picLocks noChangeArrowheads="1"/>
          </p:cNvPicPr>
          <p:nvPr/>
        </p:nvPicPr>
        <p:blipFill>
          <a:blip r:embed="rId12" cstate="email"/>
          <a:srcRect/>
          <a:stretch>
            <a:fillRect/>
          </a:stretch>
        </p:blipFill>
        <p:spPr bwMode="auto">
          <a:xfrm>
            <a:off x="4644008" y="2564904"/>
            <a:ext cx="1224000" cy="576000"/>
          </a:xfrm>
          <a:prstGeom prst="rect">
            <a:avLst/>
          </a:prstGeom>
          <a:noFill/>
        </p:spPr>
      </p:pic>
      <p:pic>
        <p:nvPicPr>
          <p:cNvPr id="4121" name="Picture 25" descr="http://www.nv.kz/files/2016/07/dollar-614x258.jpg"/>
          <p:cNvPicPr>
            <a:picLocks noChangeArrowheads="1"/>
          </p:cNvPicPr>
          <p:nvPr/>
        </p:nvPicPr>
        <p:blipFill>
          <a:blip r:embed="rId13" cstate="email"/>
          <a:srcRect/>
          <a:stretch>
            <a:fillRect/>
          </a:stretch>
        </p:blipFill>
        <p:spPr bwMode="auto">
          <a:xfrm>
            <a:off x="4644008" y="3212976"/>
            <a:ext cx="1224000" cy="576000"/>
          </a:xfrm>
          <a:prstGeom prst="rect">
            <a:avLst/>
          </a:prstGeom>
          <a:noFill/>
        </p:spPr>
      </p:pic>
      <p:pic>
        <p:nvPicPr>
          <p:cNvPr id="4123" name="Picture 27" descr="http://i.newsli.ru/up_img/a1w340/555555555_1.jpg"/>
          <p:cNvPicPr>
            <a:picLocks noChangeArrowheads="1"/>
          </p:cNvPicPr>
          <p:nvPr/>
        </p:nvPicPr>
        <p:blipFill>
          <a:blip r:embed="rId14" cstate="email"/>
          <a:srcRect/>
          <a:stretch>
            <a:fillRect/>
          </a:stretch>
        </p:blipFill>
        <p:spPr bwMode="auto">
          <a:xfrm>
            <a:off x="4644008" y="3861048"/>
            <a:ext cx="1224000" cy="576000"/>
          </a:xfrm>
          <a:prstGeom prst="rect">
            <a:avLst/>
          </a:prstGeom>
          <a:noFill/>
        </p:spPr>
      </p:pic>
      <p:pic>
        <p:nvPicPr>
          <p:cNvPr id="4125" name="Picture 29" descr="http://rusmediabank.ru/uploads/item/preview/preview/rusmediabank_ib1744656.jpg"/>
          <p:cNvPicPr>
            <a:picLocks noChangeArrowheads="1"/>
          </p:cNvPicPr>
          <p:nvPr/>
        </p:nvPicPr>
        <p:blipFill>
          <a:blip r:embed="rId15" cstate="email"/>
          <a:srcRect/>
          <a:stretch>
            <a:fillRect/>
          </a:stretch>
        </p:blipFill>
        <p:spPr bwMode="auto">
          <a:xfrm>
            <a:off x="4644008" y="4509120"/>
            <a:ext cx="1224000" cy="576000"/>
          </a:xfrm>
          <a:prstGeom prst="rect">
            <a:avLst/>
          </a:prstGeom>
          <a:noFill/>
        </p:spPr>
      </p:pic>
      <p:pic>
        <p:nvPicPr>
          <p:cNvPr id="4127" name="Picture 31" descr="http://cdn4.kolektado.com/media/cache/collectable_photo_medium/c5/60/b8aa7a0169915c28ff24a7291099.jpeg?2014-09-19T17:33:21+0000"/>
          <p:cNvPicPr>
            <a:picLocks noChangeArrowheads="1"/>
          </p:cNvPicPr>
          <p:nvPr/>
        </p:nvPicPr>
        <p:blipFill>
          <a:blip r:embed="rId16" cstate="email"/>
          <a:srcRect/>
          <a:stretch>
            <a:fillRect/>
          </a:stretch>
        </p:blipFill>
        <p:spPr bwMode="auto">
          <a:xfrm>
            <a:off x="4644008" y="5157192"/>
            <a:ext cx="1224000" cy="576000"/>
          </a:xfrm>
          <a:prstGeom prst="rect">
            <a:avLst/>
          </a:prstGeom>
          <a:noFill/>
        </p:spPr>
      </p:pic>
      <p:pic>
        <p:nvPicPr>
          <p:cNvPr id="4129" name="Picture 33" descr="http://i.colnect.net/f/957/776/50-Rupees.jpg"/>
          <p:cNvPicPr>
            <a:picLocks noChangeArrowheads="1"/>
          </p:cNvPicPr>
          <p:nvPr/>
        </p:nvPicPr>
        <p:blipFill>
          <a:blip r:embed="rId17" cstate="email"/>
          <a:srcRect/>
          <a:stretch>
            <a:fillRect/>
          </a:stretch>
        </p:blipFill>
        <p:spPr bwMode="auto">
          <a:xfrm>
            <a:off x="4644008" y="5805264"/>
            <a:ext cx="1224000" cy="576000"/>
          </a:xfrm>
          <a:prstGeom prst="rect">
            <a:avLst/>
          </a:prstGeom>
          <a:noFill/>
        </p:spPr>
      </p:pic>
      <p:cxnSp>
        <p:nvCxnSpPr>
          <p:cNvPr id="41" name="Прямая соединительная линия 40"/>
          <p:cNvCxnSpPr/>
          <p:nvPr/>
        </p:nvCxnSpPr>
        <p:spPr>
          <a:xfrm>
            <a:off x="4355976" y="1340768"/>
            <a:ext cx="0" cy="5112568"/>
          </a:xfrm>
          <a:prstGeom prst="line">
            <a:avLst/>
          </a:prstGeom>
          <a:ln w="508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0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4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4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4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4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5" dur="500"/>
                                        <p:tgtEl>
                                          <p:spTgt spid="4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8" dur="500"/>
                                        <p:tgtEl>
                                          <p:spTgt spid="4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9" dur="500"/>
                                        <p:tgtEl>
                                          <p:spTgt spid="4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2" dur="500"/>
                                        <p:tgtEl>
                                          <p:spTgt spid="4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3" dur="500"/>
                                        <p:tgtEl>
                                          <p:spTgt spid="4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6" dur="500"/>
                                        <p:tgtEl>
                                          <p:spTgt spid="4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7" dur="500"/>
                                        <p:tgtEl>
                                          <p:spTgt spid="4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0" dur="500"/>
                                        <p:tgtEl>
                                          <p:spTgt spid="4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8" dur="500"/>
                                        <p:tgtEl>
                                          <p:spTgt spid="4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1" dur="500"/>
                                        <p:tgtEl>
                                          <p:spTgt spid="4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4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2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Этап 5. Заключение договора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 flipV="1">
            <a:off x="457200" y="6126163"/>
            <a:ext cx="8229600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1331640" y="1268760"/>
            <a:ext cx="147668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Япония</a:t>
            </a:r>
            <a:endParaRPr lang="ru-RU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1331640" y="1916832"/>
            <a:ext cx="30830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Великобритания</a:t>
            </a:r>
            <a:endParaRPr lang="ru-RU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1331640" y="2564904"/>
            <a:ext cx="177304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Беларусь</a:t>
            </a:r>
            <a:endParaRPr lang="ru-RU" sz="3200" dirty="0"/>
          </a:p>
        </p:txBody>
      </p:sp>
      <p:sp>
        <p:nvSpPr>
          <p:cNvPr id="7" name="TextBox 6"/>
          <p:cNvSpPr txBox="1"/>
          <p:nvPr/>
        </p:nvSpPr>
        <p:spPr>
          <a:xfrm>
            <a:off x="1331640" y="3212976"/>
            <a:ext cx="120699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Чехия</a:t>
            </a:r>
            <a:endParaRPr lang="ru-RU" sz="3200" dirty="0"/>
          </a:p>
        </p:txBody>
      </p:sp>
      <p:sp>
        <p:nvSpPr>
          <p:cNvPr id="8" name="TextBox 7"/>
          <p:cNvSpPr txBox="1"/>
          <p:nvPr/>
        </p:nvSpPr>
        <p:spPr>
          <a:xfrm>
            <a:off x="1331640" y="3861048"/>
            <a:ext cx="105189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Ирак</a:t>
            </a:r>
            <a:endParaRPr lang="ru-RU" sz="3200" dirty="0"/>
          </a:p>
        </p:txBody>
      </p:sp>
      <p:sp>
        <p:nvSpPr>
          <p:cNvPr id="9" name="TextBox 8"/>
          <p:cNvSpPr txBox="1"/>
          <p:nvPr/>
        </p:nvSpPr>
        <p:spPr>
          <a:xfrm>
            <a:off x="1331640" y="4509120"/>
            <a:ext cx="199663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Аргентина</a:t>
            </a:r>
            <a:endParaRPr lang="ru-RU" sz="3200" dirty="0"/>
          </a:p>
        </p:txBody>
      </p:sp>
      <p:sp>
        <p:nvSpPr>
          <p:cNvPr id="10" name="TextBox 9"/>
          <p:cNvSpPr txBox="1"/>
          <p:nvPr/>
        </p:nvSpPr>
        <p:spPr>
          <a:xfrm>
            <a:off x="1331640" y="5157192"/>
            <a:ext cx="183896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Бразилия</a:t>
            </a:r>
            <a:endParaRPr lang="ru-RU" sz="3200" dirty="0"/>
          </a:p>
        </p:txBody>
      </p:sp>
      <p:sp>
        <p:nvSpPr>
          <p:cNvPr id="11" name="TextBox 10"/>
          <p:cNvSpPr txBox="1"/>
          <p:nvPr/>
        </p:nvSpPr>
        <p:spPr>
          <a:xfrm>
            <a:off x="1331640" y="5805264"/>
            <a:ext cx="13999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Турция</a:t>
            </a:r>
            <a:endParaRPr lang="ru-RU" sz="3200" dirty="0"/>
          </a:p>
        </p:txBody>
      </p:sp>
      <p:sp>
        <p:nvSpPr>
          <p:cNvPr id="12" name="TextBox 11"/>
          <p:cNvSpPr txBox="1"/>
          <p:nvPr/>
        </p:nvSpPr>
        <p:spPr>
          <a:xfrm>
            <a:off x="5868144" y="1268760"/>
            <a:ext cx="102624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err="1" smtClean="0"/>
              <a:t>йена</a:t>
            </a:r>
            <a:endParaRPr lang="ru-RU" sz="3200" dirty="0"/>
          </a:p>
        </p:txBody>
      </p:sp>
      <p:sp>
        <p:nvSpPr>
          <p:cNvPr id="13" name="TextBox 12"/>
          <p:cNvSpPr txBox="1"/>
          <p:nvPr/>
        </p:nvSpPr>
        <p:spPr>
          <a:xfrm>
            <a:off x="5868144" y="1916832"/>
            <a:ext cx="30383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фунт стерлингов</a:t>
            </a:r>
            <a:endParaRPr lang="ru-RU" sz="3200" dirty="0"/>
          </a:p>
        </p:txBody>
      </p:sp>
      <p:sp>
        <p:nvSpPr>
          <p:cNvPr id="14" name="TextBox 13"/>
          <p:cNvSpPr txBox="1"/>
          <p:nvPr/>
        </p:nvSpPr>
        <p:spPr>
          <a:xfrm>
            <a:off x="5868144" y="2564904"/>
            <a:ext cx="119673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рубль</a:t>
            </a:r>
            <a:endParaRPr lang="ru-RU" sz="3200" dirty="0"/>
          </a:p>
        </p:txBody>
      </p:sp>
      <p:sp>
        <p:nvSpPr>
          <p:cNvPr id="15" name="TextBox 14"/>
          <p:cNvSpPr txBox="1"/>
          <p:nvPr/>
        </p:nvSpPr>
        <p:spPr>
          <a:xfrm>
            <a:off x="5868144" y="3212976"/>
            <a:ext cx="122501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крона</a:t>
            </a:r>
            <a:endParaRPr lang="ru-RU" sz="3200" dirty="0"/>
          </a:p>
        </p:txBody>
      </p:sp>
      <p:sp>
        <p:nvSpPr>
          <p:cNvPr id="16" name="TextBox 15"/>
          <p:cNvSpPr txBox="1"/>
          <p:nvPr/>
        </p:nvSpPr>
        <p:spPr>
          <a:xfrm>
            <a:off x="5868144" y="3861048"/>
            <a:ext cx="126829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динар</a:t>
            </a:r>
            <a:endParaRPr lang="ru-RU" sz="3200" dirty="0"/>
          </a:p>
        </p:txBody>
      </p:sp>
      <p:sp>
        <p:nvSpPr>
          <p:cNvPr id="17" name="TextBox 16"/>
          <p:cNvSpPr txBox="1"/>
          <p:nvPr/>
        </p:nvSpPr>
        <p:spPr>
          <a:xfrm>
            <a:off x="5868144" y="4509120"/>
            <a:ext cx="99097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песо</a:t>
            </a:r>
            <a:endParaRPr lang="ru-RU" sz="3200" dirty="0"/>
          </a:p>
        </p:txBody>
      </p:sp>
      <p:sp>
        <p:nvSpPr>
          <p:cNvPr id="18" name="TextBox 17"/>
          <p:cNvSpPr txBox="1"/>
          <p:nvPr/>
        </p:nvSpPr>
        <p:spPr>
          <a:xfrm>
            <a:off x="5868144" y="5157192"/>
            <a:ext cx="101181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реал</a:t>
            </a:r>
            <a:endParaRPr lang="ru-RU" sz="3200" dirty="0"/>
          </a:p>
        </p:txBody>
      </p:sp>
      <p:sp>
        <p:nvSpPr>
          <p:cNvPr id="19" name="TextBox 18"/>
          <p:cNvSpPr txBox="1"/>
          <p:nvPr/>
        </p:nvSpPr>
        <p:spPr>
          <a:xfrm>
            <a:off x="5868144" y="5805264"/>
            <a:ext cx="102944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dirty="0" smtClean="0"/>
              <a:t>лира</a:t>
            </a:r>
            <a:endParaRPr lang="ru-RU" sz="3200" dirty="0"/>
          </a:p>
        </p:txBody>
      </p:sp>
      <p:pic>
        <p:nvPicPr>
          <p:cNvPr id="3074" name="Picture 2" descr="http://spotonlaos.com/wp-content/uploads/bulk/Japan_Flag1.jpg"/>
          <p:cNvPicPr>
            <a:picLocks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95536" y="1268760"/>
            <a:ext cx="864000" cy="576000"/>
          </a:xfrm>
          <a:prstGeom prst="rect">
            <a:avLst/>
          </a:prstGeom>
          <a:noFill/>
        </p:spPr>
      </p:pic>
      <p:pic>
        <p:nvPicPr>
          <p:cNvPr id="3076" name="Picture 4" descr="http://xn--80aqgg1a.xn--p1ai/upload/iblock/d86/8d74eb7a-7d88-11da-bcdc-00e018df6d2f.resize1.jpeg"/>
          <p:cNvPicPr>
            <a:picLocks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395536" y="1916832"/>
            <a:ext cx="864000" cy="576000"/>
          </a:xfrm>
          <a:prstGeom prst="rect">
            <a:avLst/>
          </a:prstGeom>
          <a:noFill/>
        </p:spPr>
      </p:pic>
      <p:pic>
        <p:nvPicPr>
          <p:cNvPr id="3078" name="Picture 6" descr="http://mgpr.omskportal.ru/ru/RegionalPublicAuthorities/executivelist/GUV/news/1456808439067/PageContent/0/image/flagbelarus.jpg"/>
          <p:cNvPicPr>
            <a:picLocks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395536" y="2564904"/>
            <a:ext cx="864000" cy="576000"/>
          </a:xfrm>
          <a:prstGeom prst="rect">
            <a:avLst/>
          </a:prstGeom>
          <a:noFill/>
        </p:spPr>
      </p:pic>
      <p:pic>
        <p:nvPicPr>
          <p:cNvPr id="3080" name="Picture 8" descr="http://viza-tury.ru/images/cms/data/flagi/czech_flag_2-300x200.png"/>
          <p:cNvPicPr>
            <a:picLocks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395536" y="3212976"/>
            <a:ext cx="864000" cy="576000"/>
          </a:xfrm>
          <a:prstGeom prst="rect">
            <a:avLst/>
          </a:prstGeom>
          <a:noFill/>
        </p:spPr>
      </p:pic>
      <p:pic>
        <p:nvPicPr>
          <p:cNvPr id="3082" name="Picture 10" descr="http://s2.dmcdn.net/YNoO8/x240-kxU.jpg"/>
          <p:cNvPicPr>
            <a:picLocks noChangeArrowheads="1"/>
          </p:cNvPicPr>
          <p:nvPr/>
        </p:nvPicPr>
        <p:blipFill>
          <a:blip r:embed="rId6" cstate="email"/>
          <a:srcRect/>
          <a:stretch>
            <a:fillRect/>
          </a:stretch>
        </p:blipFill>
        <p:spPr bwMode="auto">
          <a:xfrm>
            <a:off x="395536" y="3861048"/>
            <a:ext cx="864000" cy="576000"/>
          </a:xfrm>
          <a:prstGeom prst="rect">
            <a:avLst/>
          </a:prstGeom>
          <a:noFill/>
        </p:spPr>
      </p:pic>
      <p:pic>
        <p:nvPicPr>
          <p:cNvPr id="3084" name="Picture 12" descr="http://www.angelfire.com/realm/jolle/argentina/ar_1818a.gif"/>
          <p:cNvPicPr>
            <a:picLocks noChangeArrowheads="1"/>
          </p:cNvPicPr>
          <p:nvPr/>
        </p:nvPicPr>
        <p:blipFill>
          <a:blip r:embed="rId7" cstate="email"/>
          <a:srcRect/>
          <a:stretch>
            <a:fillRect/>
          </a:stretch>
        </p:blipFill>
        <p:spPr bwMode="auto">
          <a:xfrm>
            <a:off x="395536" y="4509120"/>
            <a:ext cx="864000" cy="576000"/>
          </a:xfrm>
          <a:prstGeom prst="rect">
            <a:avLst/>
          </a:prstGeom>
          <a:noFill/>
        </p:spPr>
      </p:pic>
      <p:pic>
        <p:nvPicPr>
          <p:cNvPr id="3086" name="Picture 14" descr="http://cdn.tvc.ru/pictures/nb/120/982.png"/>
          <p:cNvPicPr>
            <a:picLocks noChangeArrowheads="1"/>
          </p:cNvPicPr>
          <p:nvPr/>
        </p:nvPicPr>
        <p:blipFill>
          <a:blip r:embed="rId8" cstate="email"/>
          <a:srcRect/>
          <a:stretch>
            <a:fillRect/>
          </a:stretch>
        </p:blipFill>
        <p:spPr bwMode="auto">
          <a:xfrm>
            <a:off x="395536" y="5157192"/>
            <a:ext cx="864000" cy="576000"/>
          </a:xfrm>
          <a:prstGeom prst="rect">
            <a:avLst/>
          </a:prstGeom>
          <a:noFill/>
        </p:spPr>
      </p:pic>
      <p:pic>
        <p:nvPicPr>
          <p:cNvPr id="3088" name="Picture 16" descr="http://travelsam.ru/admin/image?_csrf=bFlzS2VaZTAkMCJ6VjM8SFo8InkqNS9WIR0EOzwdHAIuGBFyHxMmfQ%3D%3D&amp;cmd=file&amp;target=m1_NDUy"/>
          <p:cNvPicPr>
            <a:picLocks noChangeArrowheads="1"/>
          </p:cNvPicPr>
          <p:nvPr/>
        </p:nvPicPr>
        <p:blipFill>
          <a:blip r:embed="rId9" cstate="email"/>
          <a:srcRect/>
          <a:stretch>
            <a:fillRect/>
          </a:stretch>
        </p:blipFill>
        <p:spPr bwMode="auto">
          <a:xfrm>
            <a:off x="395536" y="5805264"/>
            <a:ext cx="864000" cy="576000"/>
          </a:xfrm>
          <a:prstGeom prst="rect">
            <a:avLst/>
          </a:prstGeom>
          <a:noFill/>
        </p:spPr>
      </p:pic>
      <p:pic>
        <p:nvPicPr>
          <p:cNvPr id="3094" name="Picture 22" descr="http://cp14.nevsepic.com.ua/18/17540/thumbs/1384728245-jap096_f.jpg"/>
          <p:cNvPicPr>
            <a:picLocks noChangeArrowheads="1"/>
          </p:cNvPicPr>
          <p:nvPr/>
        </p:nvPicPr>
        <p:blipFill>
          <a:blip r:embed="rId10" cstate="email"/>
          <a:srcRect/>
          <a:stretch>
            <a:fillRect/>
          </a:stretch>
        </p:blipFill>
        <p:spPr bwMode="auto">
          <a:xfrm>
            <a:off x="4572000" y="1268760"/>
            <a:ext cx="1224000" cy="576000"/>
          </a:xfrm>
          <a:prstGeom prst="rect">
            <a:avLst/>
          </a:prstGeom>
          <a:noFill/>
        </p:spPr>
      </p:pic>
      <p:pic>
        <p:nvPicPr>
          <p:cNvPr id="3096" name="Picture 24" descr="http://www.jagmoneyexchange.com/wp-content/uploads/2012/10/GBP-500x264.jpg"/>
          <p:cNvPicPr>
            <a:picLocks noChangeArrowheads="1"/>
          </p:cNvPicPr>
          <p:nvPr/>
        </p:nvPicPr>
        <p:blipFill>
          <a:blip r:embed="rId11" cstate="email"/>
          <a:srcRect/>
          <a:stretch>
            <a:fillRect/>
          </a:stretch>
        </p:blipFill>
        <p:spPr bwMode="auto">
          <a:xfrm>
            <a:off x="4572000" y="1916832"/>
            <a:ext cx="1224000" cy="576000"/>
          </a:xfrm>
          <a:prstGeom prst="rect">
            <a:avLst/>
          </a:prstGeom>
          <a:noFill/>
        </p:spPr>
      </p:pic>
      <p:sp>
        <p:nvSpPr>
          <p:cNvPr id="3098" name="AutoShape 26" descr="https://upload.wikimedia.org/wikipedia/commons/thumb/b/b7/1000-rubles-Belarus-2000-f.jpg/460px-1000-rubles-Belarus-2000-f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3100" name="Picture 28" descr="http://static.anumis.ru/global/images/photos/0039/large/149767.jpg"/>
          <p:cNvPicPr>
            <a:picLocks noChangeArrowheads="1"/>
          </p:cNvPicPr>
          <p:nvPr/>
        </p:nvPicPr>
        <p:blipFill>
          <a:blip r:embed="rId12" cstate="email"/>
          <a:srcRect/>
          <a:stretch>
            <a:fillRect/>
          </a:stretch>
        </p:blipFill>
        <p:spPr bwMode="auto">
          <a:xfrm>
            <a:off x="4572000" y="2564904"/>
            <a:ext cx="1224000" cy="576000"/>
          </a:xfrm>
          <a:prstGeom prst="rect">
            <a:avLst/>
          </a:prstGeom>
          <a:noFill/>
        </p:spPr>
      </p:pic>
      <p:pic>
        <p:nvPicPr>
          <p:cNvPr id="3104" name="Picture 32" descr="http://ic.pics.livejournal.com/ptiz_siniz/53196633/158954/158954_600.jpg"/>
          <p:cNvPicPr>
            <a:picLocks noChangeArrowheads="1"/>
          </p:cNvPicPr>
          <p:nvPr/>
        </p:nvPicPr>
        <p:blipFill>
          <a:blip r:embed="rId13" cstate="email"/>
          <a:srcRect/>
          <a:stretch>
            <a:fillRect/>
          </a:stretch>
        </p:blipFill>
        <p:spPr bwMode="auto">
          <a:xfrm>
            <a:off x="4572000" y="3212976"/>
            <a:ext cx="1224000" cy="576000"/>
          </a:xfrm>
          <a:prstGeom prst="rect">
            <a:avLst/>
          </a:prstGeom>
          <a:noFill/>
        </p:spPr>
      </p:pic>
      <p:pic>
        <p:nvPicPr>
          <p:cNvPr id="3106" name="Picture 34" descr="http://s3.amazonaws.com/auteurs_production/post_spotlight_images/5989/w460.jpg?1454535293"/>
          <p:cNvPicPr>
            <a:picLocks noChangeArrowheads="1"/>
          </p:cNvPicPr>
          <p:nvPr/>
        </p:nvPicPr>
        <p:blipFill>
          <a:blip r:embed="rId14" cstate="email"/>
          <a:srcRect/>
          <a:stretch>
            <a:fillRect/>
          </a:stretch>
        </p:blipFill>
        <p:spPr bwMode="auto">
          <a:xfrm>
            <a:off x="4572000" y="3861048"/>
            <a:ext cx="1224000" cy="576000"/>
          </a:xfrm>
          <a:prstGeom prst="rect">
            <a:avLst/>
          </a:prstGeom>
          <a:noFill/>
        </p:spPr>
      </p:pic>
      <p:pic>
        <p:nvPicPr>
          <p:cNvPr id="3108" name="Picture 36" descr="http://dlm6.meta.ua/pic/0/52/39/HYURzyon7d.jpg"/>
          <p:cNvPicPr>
            <a:picLocks noChangeArrowheads="1"/>
          </p:cNvPicPr>
          <p:nvPr/>
        </p:nvPicPr>
        <p:blipFill>
          <a:blip r:embed="rId15" cstate="email"/>
          <a:srcRect/>
          <a:stretch>
            <a:fillRect/>
          </a:stretch>
        </p:blipFill>
        <p:spPr bwMode="auto">
          <a:xfrm>
            <a:off x="4572000" y="4509120"/>
            <a:ext cx="1224000" cy="576000"/>
          </a:xfrm>
          <a:prstGeom prst="rect">
            <a:avLst/>
          </a:prstGeom>
          <a:noFill/>
        </p:spPr>
      </p:pic>
      <p:pic>
        <p:nvPicPr>
          <p:cNvPr id="3110" name="Picture 38" descr="http://www.banknote.ws/COLLECTION/countries/AME/BRA/BRA0244ao.jpg"/>
          <p:cNvPicPr>
            <a:picLocks noChangeArrowheads="1"/>
          </p:cNvPicPr>
          <p:nvPr/>
        </p:nvPicPr>
        <p:blipFill>
          <a:blip r:embed="rId16" cstate="email"/>
          <a:srcRect/>
          <a:stretch>
            <a:fillRect/>
          </a:stretch>
        </p:blipFill>
        <p:spPr bwMode="auto">
          <a:xfrm>
            <a:off x="4572000" y="5157192"/>
            <a:ext cx="1224000" cy="576000"/>
          </a:xfrm>
          <a:prstGeom prst="rect">
            <a:avLst/>
          </a:prstGeom>
          <a:noFill/>
        </p:spPr>
      </p:pic>
      <p:pic>
        <p:nvPicPr>
          <p:cNvPr id="3112" name="Picture 40" descr="http://3.bp.blogspot.com/-S7tD5vvPn9A/VFzk4mghy8I/AAAAAAAAAyc/C9TittJotRw/s1600/turk_lirasi_hakkindaki_videoyu_izleyince_sok_olacaksiniz.jpg"/>
          <p:cNvPicPr>
            <a:picLocks noChangeArrowheads="1"/>
          </p:cNvPicPr>
          <p:nvPr/>
        </p:nvPicPr>
        <p:blipFill>
          <a:blip r:embed="rId17" cstate="email"/>
          <a:srcRect/>
          <a:stretch>
            <a:fillRect/>
          </a:stretch>
        </p:blipFill>
        <p:spPr bwMode="auto">
          <a:xfrm>
            <a:off x="4572000" y="5805264"/>
            <a:ext cx="1224000" cy="576000"/>
          </a:xfrm>
          <a:prstGeom prst="rect">
            <a:avLst/>
          </a:prstGeom>
          <a:noFill/>
        </p:spPr>
      </p:pic>
      <p:cxnSp>
        <p:nvCxnSpPr>
          <p:cNvPr id="40" name="Прямая соединительная линия 39"/>
          <p:cNvCxnSpPr/>
          <p:nvPr/>
        </p:nvCxnSpPr>
        <p:spPr>
          <a:xfrm>
            <a:off x="4355976" y="1412776"/>
            <a:ext cx="0" cy="5112568"/>
          </a:xfrm>
          <a:prstGeom prst="line">
            <a:avLst/>
          </a:prstGeom>
          <a:ln w="50800">
            <a:solidFill>
              <a:schemeClr val="accent6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30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0" dur="500"/>
                                        <p:tgtEl>
                                          <p:spTgt spid="30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1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4" dur="500"/>
                                        <p:tgtEl>
                                          <p:spTgt spid="3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5" dur="500"/>
                                        <p:tgtEl>
                                          <p:spTgt spid="30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58" dur="500"/>
                                        <p:tgtEl>
                                          <p:spTgt spid="3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69" dur="500"/>
                                        <p:tgtEl>
                                          <p:spTgt spid="30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2" dur="500"/>
                                        <p:tgtEl>
                                          <p:spTgt spid="3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3" dur="500"/>
                                        <p:tgtEl>
                                          <p:spTgt spid="30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86" dur="500"/>
                                        <p:tgtEl>
                                          <p:spTgt spid="3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97" dur="500"/>
                                        <p:tgtEl>
                                          <p:spTgt spid="30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0" dur="500"/>
                                        <p:tgtEl>
                                          <p:spTgt spid="3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1" dur="500"/>
                                        <p:tgtEl>
                                          <p:spTgt spid="30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4" dur="500"/>
                                        <p:tgtEl>
                                          <p:spTgt spid="3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Этап 6. Селекторное совещание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080444"/>
            <a:ext cx="8229600" cy="45719"/>
          </a:xfrm>
        </p:spPr>
        <p:txBody>
          <a:bodyPr>
            <a:normAutofit fontScale="25000" lnSpcReduction="20000"/>
          </a:bodyPr>
          <a:lstStyle/>
          <a:p>
            <a:endParaRPr lang="ru-RU"/>
          </a:p>
        </p:txBody>
      </p:sp>
      <p:sp>
        <p:nvSpPr>
          <p:cNvPr id="23554" name="AutoShape 2" descr="https://xn--55-9kc0b0b1d.xn--p1ai/wp-content/uploads/2017/02/Stol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6" name="AutoShape 4" descr="https://xn--55-9kc0b0b1d.xn--p1ai/wp-content/uploads/2017/02/Stol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58" name="AutoShape 6" descr="https://xn--55-9kc0b0b1d.xn--p1ai/wp-content/uploads/2017/02/Stol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60" name="AutoShape 8" descr="https://xn--55-9kc0b0b1d.xn--p1ai/wp-content/uploads/2017/02/Stol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3562" name="Picture 10" descr="https://www.krympatriotcentr.ru/wp-content/uploads/2022/05/sk2OR4H0GjLFd4J6HTC4EIHkr5HFFR4e40lS8p75Xn54BPC4fVudiOHsSS7fHAUktbXRFM30q-oo11OAdOxGBUxV-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1484784"/>
            <a:ext cx="7848872" cy="43204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Этап 6. Селекторное совещание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080444"/>
            <a:ext cx="8229600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11560" y="1196752"/>
            <a:ext cx="6277231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dirty="0" smtClean="0"/>
              <a:t>Составить деловое письмо, </a:t>
            </a:r>
          </a:p>
          <a:p>
            <a:r>
              <a:rPr lang="ru-RU" sz="4000" dirty="0" smtClean="0"/>
              <a:t>включающее слова:</a:t>
            </a:r>
            <a:endParaRPr lang="ru-RU" sz="4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83568" y="2348880"/>
            <a:ext cx="4572000" cy="440120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4000" dirty="0" smtClean="0"/>
              <a:t>дом</a:t>
            </a:r>
          </a:p>
          <a:p>
            <a:pPr>
              <a:buFont typeface="Wingdings" pitchFamily="2" charset="2"/>
              <a:buChar char="ü"/>
            </a:pPr>
            <a:r>
              <a:rPr lang="ru-RU" sz="4000" dirty="0" smtClean="0"/>
              <a:t>собака</a:t>
            </a:r>
          </a:p>
          <a:p>
            <a:pPr>
              <a:buFont typeface="Wingdings" pitchFamily="2" charset="2"/>
              <a:buChar char="ü"/>
            </a:pPr>
            <a:r>
              <a:rPr lang="ru-RU" sz="4000" dirty="0" smtClean="0"/>
              <a:t>колбаса</a:t>
            </a:r>
          </a:p>
          <a:p>
            <a:pPr>
              <a:buFont typeface="Wingdings" pitchFamily="2" charset="2"/>
              <a:buChar char="ü"/>
            </a:pPr>
            <a:r>
              <a:rPr lang="ru-RU" sz="4000" dirty="0" smtClean="0"/>
              <a:t>вагон</a:t>
            </a:r>
          </a:p>
          <a:p>
            <a:pPr>
              <a:buFont typeface="Wingdings" pitchFamily="2" charset="2"/>
              <a:buChar char="ü"/>
            </a:pPr>
            <a:r>
              <a:rPr lang="ru-RU" sz="4000" dirty="0" smtClean="0"/>
              <a:t>время</a:t>
            </a:r>
          </a:p>
          <a:p>
            <a:pPr>
              <a:buFont typeface="Wingdings" pitchFamily="2" charset="2"/>
              <a:buChar char="ü"/>
            </a:pPr>
            <a:r>
              <a:rPr lang="ru-RU" sz="4000" dirty="0" smtClean="0"/>
              <a:t>терпение</a:t>
            </a:r>
          </a:p>
          <a:p>
            <a:endParaRPr lang="ru-RU" sz="4000" dirty="0"/>
          </a:p>
        </p:txBody>
      </p:sp>
      <p:sp>
        <p:nvSpPr>
          <p:cNvPr id="8" name="Пятно 1 7"/>
          <p:cNvSpPr/>
          <p:nvPr/>
        </p:nvSpPr>
        <p:spPr>
          <a:xfrm>
            <a:off x="5652120" y="5085184"/>
            <a:ext cx="2160240" cy="1628800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600" dirty="0" smtClean="0"/>
              <a:t>3 мин.</a:t>
            </a:r>
            <a:endParaRPr lang="ru-RU" sz="2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01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080444"/>
            <a:ext cx="8229600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251520" y="260648"/>
            <a:ext cx="8640960" cy="37856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ea typeface="Times New Roman" pitchFamily="18" charset="0"/>
                <a:cs typeface="Arial" pitchFamily="34" charset="0"/>
              </a:rPr>
              <a:t>Предприниматель </a:t>
            </a:r>
            <a:r>
              <a:rPr kumimoji="0" lang="ru-RU" sz="48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- это</a:t>
            </a:r>
            <a:r>
              <a: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 </a:t>
            </a:r>
            <a:r>
              <a: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000A"/>
                </a:solidFill>
                <a:effectLst/>
                <a:ea typeface="Times New Roman" pitchFamily="18" charset="0"/>
                <a:cs typeface="Arial" pitchFamily="34" charset="0"/>
              </a:rPr>
              <a:t>лицо</a:t>
            </a:r>
            <a:r>
              <a: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, имеющее своё </a:t>
            </a:r>
            <a:r>
              <a: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000A"/>
                </a:solidFill>
                <a:effectLst/>
                <a:ea typeface="Times New Roman" pitchFamily="18" charset="0"/>
                <a:cs typeface="Arial" pitchFamily="34" charset="0"/>
              </a:rPr>
              <a:t>дело</a:t>
            </a:r>
            <a:r>
              <a:rPr kumimoji="0" lang="ru-RU" sz="4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 в целях получения прибыли в форме создания торговли или производства.</a:t>
            </a:r>
            <a:endParaRPr kumimoji="0" lang="ru-RU" sz="4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96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96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96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01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 flipV="1">
            <a:off x="457200" y="6126163"/>
            <a:ext cx="8229600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83568" y="1772816"/>
            <a:ext cx="7503016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6600" dirty="0" smtClean="0">
                <a:hlinkClick r:id="rId2" action="ppaction://hlinkpres?slideindex=1&amp;slidetitle="/>
              </a:rPr>
              <a:t>Экономические </a:t>
            </a:r>
          </a:p>
          <a:p>
            <a:pPr algn="ctr"/>
            <a:r>
              <a:rPr lang="ru-RU" sz="6600" dirty="0" err="1" smtClean="0">
                <a:hlinkClick r:id="rId2" action="ppaction://hlinkpres?slideindex=1&amp;slidetitle="/>
              </a:rPr>
              <a:t>загадки-добавлялки</a:t>
            </a:r>
            <a:endParaRPr lang="ru-RU" sz="6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Этап 7. Ревизия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080444"/>
            <a:ext cx="8229600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11266" name="AutoShape 2" descr="https://lh6.googleusercontent.com/Lp8nCvUE3coZCRCkBiHUx4ajd5FvcxPejbdDpb_IcD_p5G9bBl2VqqYXpFf9di-eq5HG25RzI4-et1a_kn5t2jvG2Xct_R_w_bVkO479bu-Zl_cr68ajFmd0m-u2-_Uwh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434" name="AutoShape 2" descr="https://zhiznsovkusom.ru/wp-content/uploads/2022/06/audit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8436" name="AutoShape 4" descr="https://zhiznsovkusom.ru/wp-content/uploads/2022/06/audit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8438" name="Picture 6" descr="https://www.usue.ru/public/files/2020/Forum%202020/business-man-looking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3064" y="1857246"/>
            <a:ext cx="7991383" cy="394801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Этап 7. Ревизия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 flipV="1">
            <a:off x="457200" y="6126163"/>
            <a:ext cx="8229600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1196752"/>
            <a:ext cx="333174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/>
              <a:t>Что такое лицензия?</a:t>
            </a:r>
            <a:endParaRPr lang="ru-RU" sz="2800" dirty="0"/>
          </a:p>
        </p:txBody>
      </p:sp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467544" y="1526596"/>
            <a:ext cx="9144000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467544" y="1556792"/>
            <a:ext cx="8424936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Разрешение, выдаваемое государством на право той или иной хозяйственной деятельности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7544" y="2492896"/>
            <a:ext cx="326134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/>
              <a:t>Что такое реклама? </a:t>
            </a:r>
            <a:endParaRPr lang="ru-RU" sz="2800" dirty="0"/>
          </a:p>
        </p:txBody>
      </p:sp>
      <p:sp>
        <p:nvSpPr>
          <p:cNvPr id="10243" name="Rectangle 3"/>
          <p:cNvSpPr>
            <a:spLocks noChangeArrowheads="1"/>
          </p:cNvSpPr>
          <p:nvPr/>
        </p:nvSpPr>
        <p:spPr bwMode="auto">
          <a:xfrm>
            <a:off x="467544" y="2924944"/>
            <a:ext cx="8208912" cy="1231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Средство обмена информацией между потребителем и продавцом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67544" y="3789040"/>
            <a:ext cx="317497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/>
              <a:t>Что такое ипотека? </a:t>
            </a:r>
            <a:endParaRPr lang="ru-RU" sz="2800" dirty="0"/>
          </a:p>
        </p:txBody>
      </p:sp>
      <p:sp>
        <p:nvSpPr>
          <p:cNvPr id="10244" name="Rectangle 4"/>
          <p:cNvSpPr>
            <a:spLocks noChangeArrowheads="1"/>
          </p:cNvSpPr>
          <p:nvPr/>
        </p:nvSpPr>
        <p:spPr bwMode="auto">
          <a:xfrm>
            <a:off x="467544" y="4221088"/>
            <a:ext cx="8352928" cy="16619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Денежная ссуда, предоставленная клиенту банка под залог недвижимого имущества на длительный срок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102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1024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Этап 7. Ревизия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080444"/>
            <a:ext cx="8229600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83568" y="1268760"/>
            <a:ext cx="270138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/>
              <a:t>Что такое заем? </a:t>
            </a: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83568" y="1700808"/>
            <a:ext cx="7992888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  <a:ea typeface="Times New Roman" pitchFamily="18" charset="0"/>
                <a:cs typeface="Times New Roman" pitchFamily="18" charset="0"/>
              </a:rPr>
              <a:t>Договор, по которому одна сторона передает в собственность или управление другой стороне деньги или вещь, а заемщик обязуется возвратить полученную сумму или вещь</a:t>
            </a:r>
            <a:endParaRPr lang="ru-RU" sz="2800" b="1" dirty="0" smtClean="0">
              <a:solidFill>
                <a:schemeClr val="accent6">
                  <a:lumMod val="75000"/>
                </a:schemeClr>
              </a:solidFill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83568" y="3429000"/>
            <a:ext cx="268105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/>
              <a:t>Что такое банк? </a:t>
            </a:r>
            <a:endParaRPr lang="ru-RU" sz="28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83568" y="3861048"/>
            <a:ext cx="7848872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Кредитно-финансовое учреждение, осуществляющее операции, связанные с накоплением денежных средств</a:t>
            </a:r>
            <a:endParaRPr lang="ru-RU" sz="28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83568" y="5157192"/>
            <a:ext cx="3845283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dirty="0" smtClean="0"/>
              <a:t>Что такое банкротство? </a:t>
            </a:r>
            <a:endParaRPr lang="ru-RU" sz="28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683568" y="5589240"/>
            <a:ext cx="77768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chemeClr val="accent6">
                    <a:lumMod val="75000"/>
                  </a:schemeClr>
                </a:solidFill>
              </a:rPr>
              <a:t>Долговая несостоятельность, финансовый крах</a:t>
            </a:r>
            <a:endParaRPr lang="ru-RU" sz="28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6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3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Этап 7. Ревизия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080444"/>
            <a:ext cx="8229600" cy="45719"/>
          </a:xfrm>
        </p:spPr>
        <p:txBody>
          <a:bodyPr>
            <a:normAutofit fontScale="25000" lnSpcReduction="20000"/>
          </a:bodyPr>
          <a:lstStyle/>
          <a:p>
            <a:endParaRPr lang="ru-RU" sz="2600" dirty="0"/>
          </a:p>
        </p:txBody>
      </p:sp>
      <p:sp>
        <p:nvSpPr>
          <p:cNvPr id="4" name="TextBox 3"/>
          <p:cNvSpPr txBox="1"/>
          <p:nvPr/>
        </p:nvSpPr>
        <p:spPr>
          <a:xfrm>
            <a:off x="467544" y="1052736"/>
            <a:ext cx="3218060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600" dirty="0" smtClean="0"/>
              <a:t>Кто такой конкурент?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67544" y="1412776"/>
            <a:ext cx="8208912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b="1" dirty="0" smtClean="0">
                <a:solidFill>
                  <a:schemeClr val="accent6">
                    <a:lumMod val="75000"/>
                  </a:schemeClr>
                </a:solidFill>
              </a:rPr>
              <a:t>Лицо или фирма, которые соперничают в чём-либо с вами (продают аналогичный товар, оказывают аналогичные услуги),  стремятся </a:t>
            </a:r>
          </a:p>
          <a:p>
            <a:r>
              <a:rPr lang="ru-RU" sz="2600" b="1" dirty="0" smtClean="0">
                <a:solidFill>
                  <a:schemeClr val="accent6">
                    <a:lumMod val="75000"/>
                  </a:schemeClr>
                </a:solidFill>
              </a:rPr>
              <a:t>достичь тех же целей  и т. п.</a:t>
            </a:r>
            <a:endParaRPr lang="ru-RU" sz="26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67544" y="3068960"/>
            <a:ext cx="4340547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600" dirty="0" smtClean="0"/>
              <a:t>Кто такой предприниматель?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67544" y="3501008"/>
            <a:ext cx="8352928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b="1" dirty="0" smtClean="0">
                <a:solidFill>
                  <a:schemeClr val="accent6">
                    <a:lumMod val="75000"/>
                  </a:schemeClr>
                </a:solidFill>
                <a:ea typeface="Times New Roman" pitchFamily="18" charset="0"/>
                <a:cs typeface="Arial" pitchFamily="34" charset="0"/>
              </a:rPr>
              <a:t>Лицо, имеющее своё дело в целях получения прибыли в форме создания торговли или производства</a:t>
            </a:r>
            <a:endParaRPr lang="ru-RU" sz="26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67544" y="4365104"/>
            <a:ext cx="2901307" cy="49244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600" dirty="0" smtClean="0"/>
              <a:t>Кто такой аудитор?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467544" y="4797152"/>
            <a:ext cx="8460432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b="1" dirty="0" smtClean="0">
                <a:solidFill>
                  <a:schemeClr val="accent6">
                    <a:lumMod val="75000"/>
                  </a:schemeClr>
                </a:solidFill>
              </a:rPr>
              <a:t>Лицо, занимающееся ревизией  бухгалтерских </a:t>
            </a:r>
          </a:p>
          <a:p>
            <a:r>
              <a:rPr lang="ru-RU" sz="2600" b="1" dirty="0" smtClean="0">
                <a:solidFill>
                  <a:schemeClr val="accent6">
                    <a:lumMod val="75000"/>
                  </a:schemeClr>
                </a:solidFill>
              </a:rPr>
              <a:t>документов и отчётности и консультационной  деятельностью, связанной с наладкой бухгалтерского учёта</a:t>
            </a:r>
            <a:endParaRPr lang="ru-RU" sz="26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9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6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59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Главные качества предпринимателя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080444"/>
            <a:ext cx="8229600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7169" name="Rectangle 1"/>
          <p:cNvSpPr>
            <a:spLocks noChangeArrowheads="1"/>
          </p:cNvSpPr>
          <p:nvPr/>
        </p:nvSpPr>
        <p:spPr bwMode="auto">
          <a:xfrm>
            <a:off x="467544" y="1287244"/>
            <a:ext cx="8064896" cy="55707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энергичность, умение заставить работать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умение думать, целеустремленность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ea typeface="Times New Roman" pitchFamily="18" charset="0"/>
                <a:cs typeface="Arial" pitchFamily="34" charset="0"/>
              </a:rPr>
              <a:t>умение строить взаимоотношения с людьми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ru-RU" sz="3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Arial" pitchFamily="34" charset="0"/>
              </a:rPr>
              <a:t>организаторские способности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ru-RU" sz="3600" dirty="0" smtClean="0">
                <a:cs typeface="Arial" pitchFamily="34" charset="0"/>
              </a:rPr>
              <a:t>мобильность</a:t>
            </a:r>
            <a:endParaRPr kumimoji="0" lang="ru-RU" sz="3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lang="ru-RU" sz="3600" dirty="0" smtClean="0">
                <a:cs typeface="Arial" pitchFamily="34" charset="0"/>
              </a:rPr>
              <a:t>новаторство</a:t>
            </a:r>
          </a:p>
          <a:p>
            <a:pPr algn="just" eaLnBrk="0" fontAlgn="base" hangingPunct="0">
              <a:spcBef>
                <a:spcPct val="0"/>
              </a:spcBef>
              <a:spcAft>
                <a:spcPct val="0"/>
              </a:spcAft>
              <a:buFont typeface="Wingdings" pitchFamily="2" charset="2"/>
              <a:buChar char="Ø"/>
            </a:pPr>
            <a:r>
              <a:rPr lang="ru-RU" sz="3600" dirty="0" smtClean="0">
                <a:solidFill>
                  <a:srgbClr val="000000"/>
                </a:solidFill>
                <a:ea typeface="Times New Roman" pitchFamily="18" charset="0"/>
                <a:cs typeface="Arial" pitchFamily="34" charset="0"/>
              </a:rPr>
              <a:t>знание техники и технологии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71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71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716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2" dur="500"/>
                                        <p:tgtEl>
                                          <p:spTgt spid="716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7" dur="500"/>
                                        <p:tgtEl>
                                          <p:spTgt spid="716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2" dur="500"/>
                                        <p:tgtEl>
                                          <p:spTgt spid="716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6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37" dur="500"/>
                                        <p:tgtEl>
                                          <p:spTgt spid="716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Свой бизнес – это возможно?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080444"/>
            <a:ext cx="8229600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47105" name="Rectangle 1"/>
          <p:cNvSpPr>
            <a:spLocks noChangeArrowheads="1"/>
          </p:cNvSpPr>
          <p:nvPr/>
        </p:nvSpPr>
        <p:spPr bwMode="auto">
          <a:xfrm>
            <a:off x="467544" y="1340768"/>
            <a:ext cx="8064896" cy="40318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Times New Roman" pitchFamily="18" charset="0"/>
                <a:cs typeface="Times New Roman" pitchFamily="18" charset="0"/>
              </a:rPr>
              <a:t>1.​ 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Умение работать в команде.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2.​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 Команда умеет четко организовать свою работу.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3.​ 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Команда конкретно знает свою цель, знает, ради чего и как достичь этой цели.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4.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 Команда умеет ставить задачи по достижению цели и распределять свои возможности.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4710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4710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4710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2" dur="500"/>
                                        <p:tgtEl>
                                          <p:spTgt spid="4710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01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080444"/>
            <a:ext cx="8229600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9218" name="Picture 2" descr="https://img.7ya.ru/pub/img/25499/depositphotos_11630047_m-20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3689" y="908720"/>
            <a:ext cx="8292767" cy="53285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Ступени предпринимательства</a:t>
            </a:r>
            <a:endParaRPr lang="ru-RU" b="1" dirty="0"/>
          </a:p>
        </p:txBody>
      </p:sp>
      <p:sp>
        <p:nvSpPr>
          <p:cNvPr id="5" name="Блок-схема: процесс 4"/>
          <p:cNvSpPr/>
          <p:nvPr/>
        </p:nvSpPr>
        <p:spPr>
          <a:xfrm>
            <a:off x="4788024" y="5229200"/>
            <a:ext cx="3960440" cy="1296144"/>
          </a:xfrm>
          <a:prstGeom prst="flowChartProcess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solidFill>
                  <a:schemeClr val="bg1"/>
                </a:solidFill>
                <a:ea typeface="Times New Roman" pitchFamily="18" charset="0"/>
                <a:cs typeface="Tahoma" pitchFamily="34" charset="0"/>
                <a:sym typeface="Symbol" pitchFamily="18" charset="2"/>
              </a:rPr>
              <a:t>4.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Arial" pitchFamily="34" charset="0"/>
                <a:sym typeface="Symbol" pitchFamily="18" charset="2"/>
              </a:rPr>
              <a:t>управление созданным предприятием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ea typeface="Times New Roman" pitchFamily="18" charset="0"/>
              <a:cs typeface="Tahoma" pitchFamily="34" charset="0"/>
              <a:sym typeface="Symbol" pitchFamily="18" charset="2"/>
            </a:endParaRPr>
          </a:p>
        </p:txBody>
      </p:sp>
      <p:sp>
        <p:nvSpPr>
          <p:cNvPr id="6" name="Блок-схема: процесс 5"/>
          <p:cNvSpPr/>
          <p:nvPr/>
        </p:nvSpPr>
        <p:spPr>
          <a:xfrm>
            <a:off x="4788024" y="3861048"/>
            <a:ext cx="3960440" cy="1152128"/>
          </a:xfrm>
          <a:prstGeom prst="flowChartProcess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solidFill>
                  <a:schemeClr val="bg1"/>
                </a:solidFill>
                <a:ea typeface="Tahoma" pitchFamily="34" charset="0"/>
                <a:cs typeface="Tahoma" pitchFamily="34" charset="0"/>
                <a:sym typeface="Symbol" pitchFamily="18" charset="2"/>
              </a:rPr>
              <a:t>3.</a:t>
            </a:r>
            <a:r>
              <a:rPr lang="ru-RU" sz="2800" dirty="0" smtClean="0">
                <a:solidFill>
                  <a:schemeClr val="bg1"/>
                </a:solidFill>
                <a:ea typeface="Times New Roman" pitchFamily="18" charset="0"/>
                <a:cs typeface="Tahoma" pitchFamily="34" charset="0"/>
                <a:sym typeface="Symbol" pitchFamily="18" charset="2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Tahoma" pitchFamily="34" charset="0"/>
              </a:rPr>
              <a:t>поиск необходимых ресурсов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ea typeface="Times New Roman" pitchFamily="18" charset="0"/>
              <a:cs typeface="Tahoma" pitchFamily="34" charset="0"/>
              <a:sym typeface="Symbol" pitchFamily="18" charset="2"/>
            </a:endParaRPr>
          </a:p>
        </p:txBody>
      </p:sp>
      <p:sp>
        <p:nvSpPr>
          <p:cNvPr id="7" name="Блок-схема: процесс 6"/>
          <p:cNvSpPr/>
          <p:nvPr/>
        </p:nvSpPr>
        <p:spPr>
          <a:xfrm>
            <a:off x="4788024" y="2564904"/>
            <a:ext cx="3960440" cy="1080120"/>
          </a:xfrm>
          <a:prstGeom prst="flowChartProcess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solidFill>
                  <a:schemeClr val="bg1"/>
                </a:solidFill>
                <a:ea typeface="Times New Roman" pitchFamily="18" charset="0"/>
                <a:cs typeface="Tahoma" pitchFamily="34" charset="0"/>
                <a:sym typeface="Symbol" pitchFamily="18" charset="2"/>
              </a:rPr>
              <a:t>2.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Arial" pitchFamily="34" charset="0"/>
                <a:sym typeface="Symbol" pitchFamily="18" charset="2"/>
              </a:rPr>
              <a:t>составление бизнес-плана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ea typeface="Times New Roman" pitchFamily="18" charset="0"/>
              <a:cs typeface="Tahoma" pitchFamily="34" charset="0"/>
              <a:sym typeface="Symbol" pitchFamily="18" charset="2"/>
            </a:endParaRPr>
          </a:p>
        </p:txBody>
      </p:sp>
      <p:sp>
        <p:nvSpPr>
          <p:cNvPr id="8" name="Блок-схема: процесс 7"/>
          <p:cNvSpPr/>
          <p:nvPr/>
        </p:nvSpPr>
        <p:spPr>
          <a:xfrm>
            <a:off x="4788024" y="1268760"/>
            <a:ext cx="3960440" cy="1116704"/>
          </a:xfrm>
          <a:prstGeom prst="flowChartProcess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fontAlgn="base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solidFill>
                  <a:schemeClr val="bg1"/>
                </a:solidFill>
                <a:ea typeface="Times New Roman" pitchFamily="18" charset="0"/>
                <a:cs typeface="Tahoma" pitchFamily="34" charset="0"/>
                <a:sym typeface="Symbol" pitchFamily="18" charset="2"/>
              </a:rPr>
              <a:t>1.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ea typeface="Times New Roman" pitchFamily="18" charset="0"/>
                <a:cs typeface="Arial" pitchFamily="34" charset="0"/>
                <a:sym typeface="Symbol" pitchFamily="18" charset="2"/>
              </a:rPr>
              <a:t>поиск новой идеи и её оценка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ea typeface="Times New Roman" pitchFamily="18" charset="0"/>
              <a:cs typeface="Tahoma" pitchFamily="34" charset="0"/>
              <a:sym typeface="Symbol" pitchFamily="18" charset="2"/>
            </a:endParaRPr>
          </a:p>
        </p:txBody>
      </p:sp>
      <p:pic>
        <p:nvPicPr>
          <p:cNvPr id="10" name="Picture 2" descr="https://fundwomen.kz/storage/news/March2019/ftcEDTe9jPFptLxT8mhVF7gS90wrvbtEkwvJJdRy.jpe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10800000" flipH="1" flipV="1">
            <a:off x="457902" y="3356991"/>
            <a:ext cx="4079613" cy="272313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Этап 1.</a:t>
            </a:r>
            <a:br>
              <a:rPr lang="ru-RU" b="1" dirty="0" smtClean="0"/>
            </a:br>
            <a:r>
              <a:rPr lang="ru-RU" b="1" dirty="0" smtClean="0"/>
              <a:t>Презентация фирмы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080444"/>
            <a:ext cx="8229600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54274" name="Picture 2" descr="https://kuzneck.pnzreg.ru/upload/iblock/eb3/eb352cf7e75e4f46eff684d1b6536667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60648"/>
            <a:ext cx="11585575" cy="612068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Этап 1.</a:t>
            </a:r>
            <a:br>
              <a:rPr lang="ru-RU" b="1" dirty="0" smtClean="0"/>
            </a:br>
            <a:r>
              <a:rPr lang="ru-RU" b="1" dirty="0" smtClean="0"/>
              <a:t>Презентация фирмы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 flipV="1">
            <a:off x="457200" y="6126163"/>
            <a:ext cx="8229600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539552" y="1484784"/>
            <a:ext cx="7432869" cy="55399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AutoNum type="arabicPeriod"/>
            </a:pPr>
            <a:r>
              <a:rPr lang="ru-RU" sz="2800" dirty="0" smtClean="0"/>
              <a:t>Название фирмы</a:t>
            </a:r>
          </a:p>
          <a:p>
            <a:pPr marL="342900" indent="-342900">
              <a:buAutoNum type="arabicPeriod"/>
            </a:pPr>
            <a:r>
              <a:rPr lang="ru-RU" sz="2800" dirty="0" smtClean="0"/>
              <a:t>Набор команды. Распределение должностей</a:t>
            </a:r>
          </a:p>
          <a:p>
            <a:pPr lvl="0">
              <a:buFont typeface="Wingdings" pitchFamily="2" charset="2"/>
              <a:buChar char="ü"/>
            </a:pPr>
            <a:r>
              <a:rPr lang="ru-RU" sz="2800" dirty="0"/>
              <a:t>Генеральный директор</a:t>
            </a:r>
          </a:p>
          <a:p>
            <a:pPr lvl="0">
              <a:buFont typeface="Wingdings" pitchFamily="2" charset="2"/>
              <a:buChar char="ü"/>
            </a:pPr>
            <a:r>
              <a:rPr lang="ru-RU" sz="2800" dirty="0"/>
              <a:t>Менеджер по рекламе</a:t>
            </a:r>
          </a:p>
          <a:p>
            <a:pPr lvl="0">
              <a:buFont typeface="Wingdings" pitchFamily="2" charset="2"/>
              <a:buChar char="ü"/>
            </a:pPr>
            <a:r>
              <a:rPr lang="ru-RU" sz="2800" dirty="0"/>
              <a:t>Бухгалтер</a:t>
            </a:r>
          </a:p>
          <a:p>
            <a:pPr lvl="0">
              <a:buFont typeface="Wingdings" pitchFamily="2" charset="2"/>
              <a:buChar char="ü"/>
            </a:pPr>
            <a:r>
              <a:rPr lang="ru-RU" sz="2800" dirty="0"/>
              <a:t>Офис-менеджер</a:t>
            </a:r>
          </a:p>
          <a:p>
            <a:pPr lvl="0">
              <a:buFont typeface="Wingdings" pitchFamily="2" charset="2"/>
              <a:buChar char="ü"/>
            </a:pPr>
            <a:r>
              <a:rPr lang="ru-RU" sz="2800" dirty="0" smtClean="0"/>
              <a:t>Юрист</a:t>
            </a:r>
            <a:endParaRPr lang="ru-RU" sz="2800" dirty="0"/>
          </a:p>
          <a:p>
            <a:pPr lvl="0">
              <a:buFont typeface="Wingdings" pitchFamily="2" charset="2"/>
              <a:buChar char="ü"/>
            </a:pPr>
            <a:r>
              <a:rPr lang="ru-RU" sz="2800" dirty="0"/>
              <a:t>Секретарь-референт</a:t>
            </a:r>
          </a:p>
          <a:p>
            <a:pPr lvl="0">
              <a:buFont typeface="Wingdings" pitchFamily="2" charset="2"/>
              <a:buChar char="ü"/>
            </a:pPr>
            <a:r>
              <a:rPr lang="ru-RU" sz="2800" dirty="0"/>
              <a:t>Инженер по технике безопасности</a:t>
            </a:r>
          </a:p>
          <a:p>
            <a:pPr lvl="0">
              <a:buFont typeface="Wingdings" pitchFamily="2" charset="2"/>
              <a:buChar char="ü"/>
            </a:pPr>
            <a:r>
              <a:rPr lang="ru-RU" sz="2800" dirty="0"/>
              <a:t>Начальник отдела кадров</a:t>
            </a:r>
          </a:p>
          <a:p>
            <a:pPr lvl="0">
              <a:buFont typeface="Wingdings" pitchFamily="2" charset="2"/>
              <a:buChar char="ü"/>
            </a:pPr>
            <a:r>
              <a:rPr lang="ru-RU" sz="2800" dirty="0" smtClean="0"/>
              <a:t>Логистик</a:t>
            </a:r>
            <a:endParaRPr lang="ru-RU" sz="2800" dirty="0"/>
          </a:p>
          <a:p>
            <a:pPr lvl="0">
              <a:buFont typeface="Wingdings" pitchFamily="2" charset="2"/>
              <a:buChar char="ü"/>
            </a:pPr>
            <a:r>
              <a:rPr lang="ru-RU" sz="2800" dirty="0"/>
              <a:t>Финансист</a:t>
            </a:r>
          </a:p>
          <a:p>
            <a:pPr marL="342900" indent="-342900"/>
            <a:endParaRPr lang="ru-RU" dirty="0"/>
          </a:p>
        </p:txBody>
      </p:sp>
      <p:sp>
        <p:nvSpPr>
          <p:cNvPr id="6" name="Пятно 1 5"/>
          <p:cNvSpPr/>
          <p:nvPr/>
        </p:nvSpPr>
        <p:spPr>
          <a:xfrm>
            <a:off x="6300192" y="3717032"/>
            <a:ext cx="2160240" cy="1628800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600" dirty="0" smtClean="0"/>
              <a:t>3 мин.</a:t>
            </a:r>
            <a:endParaRPr lang="ru-RU" sz="26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Этап 2. </a:t>
            </a:r>
            <a:br>
              <a:rPr lang="ru-RU" b="1" dirty="0" smtClean="0"/>
            </a:br>
            <a:r>
              <a:rPr lang="ru-RU" b="1" dirty="0" smtClean="0"/>
              <a:t>Получение лицензии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080444"/>
            <a:ext cx="8229600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25601" name="Rectangle 1"/>
          <p:cNvSpPr>
            <a:spLocks noChangeArrowheads="1"/>
          </p:cNvSpPr>
          <p:nvPr/>
        </p:nvSpPr>
        <p:spPr bwMode="auto">
          <a:xfrm>
            <a:off x="395536" y="1484784"/>
            <a:ext cx="8604448" cy="2554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40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Лицензия</a:t>
            </a:r>
            <a:r>
              <a:rPr kumimoji="0" lang="ru-RU" sz="40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ea typeface="Times New Roman" pitchFamily="18" charset="0"/>
                <a:cs typeface="Times New Roman" pitchFamily="18" charset="0"/>
              </a:rPr>
              <a:t> - это разрешение, выдаваемое государством на право той или иной хозяйственной деятельности.</a:t>
            </a:r>
            <a:endParaRPr kumimoji="0" lang="ru-RU" sz="4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pic>
        <p:nvPicPr>
          <p:cNvPr id="52226" name="Picture 2" descr="https://static.tildacdn.com/tild3932-6665-4861-a232-626466323734/k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5575" y="4149080"/>
            <a:ext cx="6792689" cy="244827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256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256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2560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Этап 2. </a:t>
            </a:r>
            <a:br>
              <a:rPr lang="ru-RU" b="1" dirty="0" smtClean="0"/>
            </a:br>
            <a:r>
              <a:rPr lang="ru-RU" b="1" dirty="0" smtClean="0"/>
              <a:t>Получение лицензии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080444"/>
            <a:ext cx="8229600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24577" name="Rectangle 1"/>
          <p:cNvSpPr>
            <a:spLocks noChangeArrowheads="1"/>
          </p:cNvSpPr>
          <p:nvPr/>
        </p:nvSpPr>
        <p:spPr bwMode="auto">
          <a:xfrm rot="10800000" flipV="1">
            <a:off x="323528" y="1196752"/>
            <a:ext cx="8496944" cy="507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effectLst/>
                <a:ea typeface="Times New Roman" pitchFamily="18" charset="0"/>
                <a:cs typeface="Times New Roman" pitchFamily="18" charset="0"/>
              </a:rPr>
              <a:t>Самая известная книга К.Маркса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effectLst/>
                <a:ea typeface="Times New Roman" pitchFamily="18" charset="0"/>
                <a:cs typeface="Times New Roman" pitchFamily="18" charset="0"/>
              </a:rPr>
              <a:t>Дача денег в долг на определенный срок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AutoNum type="arabicPeriod"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effectLst/>
                <a:ea typeface="Times New Roman" pitchFamily="18" charset="0"/>
                <a:cs typeface="Times New Roman" pitchFamily="18" charset="0"/>
              </a:rPr>
              <a:t>Неплатежеспособность из-за отсутствия средств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ea typeface="Times New Roman" pitchFamily="18" charset="0"/>
                <a:cs typeface="Times New Roman" pitchFamily="18" charset="0"/>
              </a:rPr>
              <a:t>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ea typeface="Times New Roman" pitchFamily="18" charset="0"/>
                <a:cs typeface="Times New Roman" pitchFamily="18" charset="0"/>
              </a:rPr>
              <a:t>4. 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effectLst/>
                <a:ea typeface="Times New Roman" pitchFamily="18" charset="0"/>
                <a:cs typeface="Times New Roman" pitchFamily="18" charset="0"/>
              </a:rPr>
              <a:t>Оператор на бирже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9552" y="1988840"/>
            <a:ext cx="208640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</a:rPr>
              <a:t>«Капитал»</a:t>
            </a:r>
            <a:endParaRPr lang="ru-RU" sz="32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1560" y="2996952"/>
            <a:ext cx="264463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</a:rPr>
              <a:t>Ссуда, кредит</a:t>
            </a:r>
            <a:endParaRPr lang="ru-RU" sz="32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3568" y="4437112"/>
            <a:ext cx="239539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</a:rPr>
              <a:t>Банкротство</a:t>
            </a:r>
            <a:endParaRPr lang="ru-RU" sz="32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55576" y="5445224"/>
            <a:ext cx="147668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ln>
                  <a:solidFill>
                    <a:schemeClr val="tx1"/>
                  </a:solidFill>
                </a:ln>
                <a:solidFill>
                  <a:schemeClr val="accent6">
                    <a:lumMod val="75000"/>
                  </a:schemeClr>
                </a:solidFill>
              </a:rPr>
              <a:t>Брокер</a:t>
            </a:r>
            <a:endParaRPr lang="ru-RU" sz="3200" b="1" dirty="0">
              <a:ln>
                <a:solidFill>
                  <a:schemeClr val="tx1"/>
                </a:solidFill>
              </a:ln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45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45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45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45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45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45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457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457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457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53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457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457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457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0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Этап 2. </a:t>
            </a:r>
            <a:br>
              <a:rPr lang="ru-RU" b="1" dirty="0" smtClean="0"/>
            </a:br>
            <a:r>
              <a:rPr lang="ru-RU" b="1" dirty="0" smtClean="0"/>
              <a:t>Получение лицензии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080444"/>
            <a:ext cx="8229600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23553" name="Rectangle 1"/>
          <p:cNvSpPr>
            <a:spLocks noChangeArrowheads="1"/>
          </p:cNvSpPr>
          <p:nvPr/>
        </p:nvSpPr>
        <p:spPr bwMode="auto">
          <a:xfrm rot="10800000" flipV="1">
            <a:off x="251520" y="1196752"/>
            <a:ext cx="8640960" cy="53860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ea typeface="Times New Roman" pitchFamily="18" charset="0"/>
                <a:cs typeface="Times New Roman" pitchFamily="18" charset="0"/>
              </a:rPr>
              <a:t>5.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latin typeface="Helvetica"/>
                <a:ea typeface="Times New Roman" pitchFamily="18" charset="0"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ea typeface="Times New Roman" pitchFamily="18" charset="0"/>
                <a:cs typeface="Times New Roman" pitchFamily="18" charset="0"/>
              </a:rPr>
              <a:t>Место, где заключают сделки по продаже акций и облигаций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333333"/>
              </a:solidFill>
              <a:effectLst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ea typeface="Times New Roman" pitchFamily="18" charset="0"/>
                <a:cs typeface="Times New Roman" pitchFamily="18" charset="0"/>
              </a:rPr>
              <a:t>6.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ea typeface="Times New Roman" pitchFamily="18" charset="0"/>
                <a:cs typeface="Times New Roman" pitchFamily="18" charset="0"/>
              </a:rPr>
              <a:t>Название денег в международном обращении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ea typeface="Times New Roman" pitchFamily="18" charset="0"/>
                <a:cs typeface="Times New Roman" pitchFamily="18" charset="0"/>
              </a:rPr>
              <a:t>7.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ea typeface="Times New Roman" pitchFamily="18" charset="0"/>
                <a:cs typeface="Times New Roman" pitchFamily="18" charset="0"/>
              </a:rPr>
              <a:t>Операция с помощью, которой предприниматель может оградить себя от риска случайной гибели продукции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Times New Roman" pitchFamily="18" charset="0"/>
                <a:cs typeface="Times New Roman" pitchFamily="18" charset="0"/>
              </a:rPr>
              <a:t>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Страхование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333333"/>
                </a:solidFill>
                <a:effectLst/>
                <a:ea typeface="Times New Roman" pitchFamily="18" charset="0"/>
                <a:cs typeface="Times New Roman" pitchFamily="18" charset="0"/>
              </a:rPr>
              <a:t>8.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effectLst/>
                <a:ea typeface="Times New Roman" pitchFamily="18" charset="0"/>
                <a:cs typeface="Times New Roman" pitchFamily="18" charset="0"/>
              </a:rPr>
              <a:t>Одна из форм торговли особо ценными товарами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Times New Roman" pitchFamily="18" charset="0"/>
                <a:cs typeface="Times New Roman" pitchFamily="18" charset="0"/>
              </a:rPr>
              <a:t>   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accent6">
                    <a:lumMod val="75000"/>
                  </a:schemeClr>
                </a:solidFill>
                <a:effectLst/>
                <a:ea typeface="Times New Roman" pitchFamily="18" charset="0"/>
                <a:cs typeface="Times New Roman" pitchFamily="18" charset="0"/>
              </a:rPr>
              <a:t>Аукцион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accent6">
                  <a:lumMod val="75000"/>
                </a:schemeClr>
              </a:solidFill>
              <a:effectLst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1560" y="2348880"/>
            <a:ext cx="135710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</a:rPr>
              <a:t>Биржа</a:t>
            </a:r>
            <a:endParaRPr lang="ru-RU" sz="3200" b="1" dirty="0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11560" y="3140968"/>
            <a:ext cx="150374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dirty="0" smtClean="0">
                <a:solidFill>
                  <a:schemeClr val="accent6">
                    <a:lumMod val="75000"/>
                  </a:schemeClr>
                </a:solidFill>
              </a:rPr>
              <a:t>Валюта</a:t>
            </a:r>
            <a:endParaRPr lang="ru-RU" sz="3200" b="1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35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35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6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355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53" dur="500"/>
                                        <p:tgtEl>
                                          <p:spTgt spid="2355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355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3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0" dur="500"/>
                                        <p:tgtEl>
                                          <p:spTgt spid="2355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/>
              <a:t>Этап 3.</a:t>
            </a:r>
            <a:br>
              <a:rPr lang="ru-RU" b="1" dirty="0" smtClean="0"/>
            </a:br>
            <a:r>
              <a:rPr lang="ru-RU" b="1" dirty="0" smtClean="0"/>
              <a:t>Стартовый капитал</a:t>
            </a:r>
            <a:endParaRPr lang="ru-RU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080444"/>
            <a:ext cx="8229600" cy="45719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611560" y="5877272"/>
            <a:ext cx="8112093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4400" dirty="0" smtClean="0"/>
              <a:t>Пословицы, поговорки о деньгах</a:t>
            </a:r>
            <a:endParaRPr lang="ru-RU" sz="4400" dirty="0"/>
          </a:p>
        </p:txBody>
      </p:sp>
      <p:pic>
        <p:nvPicPr>
          <p:cNvPr id="48130" name="Picture 2" descr="https://kavkazru.press/wp-content/uploads/2022/04/predstaviteli-biznesa-yuzhnoj-osetii-smogut-poluchit-kredit-na-lgotnoj-osnov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396552" y="1484784"/>
            <a:ext cx="10153128" cy="44644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921</TotalTime>
  <Words>949</Words>
  <Application>Microsoft Office PowerPoint</Application>
  <PresentationFormat>Экран (4:3)</PresentationFormat>
  <Paragraphs>197</Paragraphs>
  <Slides>27</Slides>
  <Notes>11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Апекс</vt:lpstr>
      <vt:lpstr>Классный час-игра  “Пусть меня научат…”</vt:lpstr>
      <vt:lpstr>Слайд 2</vt:lpstr>
      <vt:lpstr>Ступени предпринимательства</vt:lpstr>
      <vt:lpstr>Этап 1. Презентация фирмы</vt:lpstr>
      <vt:lpstr>Этап 1. Презентация фирмы</vt:lpstr>
      <vt:lpstr>Этап 2.  Получение лицензии</vt:lpstr>
      <vt:lpstr>Этап 2.  Получение лицензии</vt:lpstr>
      <vt:lpstr>Этап 2.  Получение лицензии</vt:lpstr>
      <vt:lpstr>Этап 3. Стартовый капитал</vt:lpstr>
      <vt:lpstr>Этап 3. Стартовый капитал</vt:lpstr>
      <vt:lpstr>Этап 3. Стартовый капитал</vt:lpstr>
      <vt:lpstr>Этап 3. Стартовый капитал</vt:lpstr>
      <vt:lpstr>Этап 4. Реклама товара</vt:lpstr>
      <vt:lpstr>Этап 4. Реклама товара</vt:lpstr>
      <vt:lpstr>Этап 5. Заключение договора</vt:lpstr>
      <vt:lpstr>Этап 5. Заключение договора</vt:lpstr>
      <vt:lpstr>Этап 5. Заключение договора</vt:lpstr>
      <vt:lpstr>Этап 6. Селекторное совещание</vt:lpstr>
      <vt:lpstr>Этап 6. Селекторное совещание</vt:lpstr>
      <vt:lpstr>Слайд 20</vt:lpstr>
      <vt:lpstr>Этап 7. Ревизия</vt:lpstr>
      <vt:lpstr>Этап 7. Ревизия</vt:lpstr>
      <vt:lpstr>Этап 7. Ревизия</vt:lpstr>
      <vt:lpstr>Этап 7. Ревизия</vt:lpstr>
      <vt:lpstr>Главные качества предпринимателя</vt:lpstr>
      <vt:lpstr>Свой бизнес – это возможно?</vt:lpstr>
      <vt:lpstr>Слайд 27</vt:lpstr>
    </vt:vector>
  </TitlesOfParts>
  <Company>Krokoz™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Классный час  “Предпринимателями не рождаются…”</dc:title>
  <dc:creator>1</dc:creator>
  <cp:lastModifiedBy>Нина</cp:lastModifiedBy>
  <cp:revision>95</cp:revision>
  <dcterms:created xsi:type="dcterms:W3CDTF">2016-08-18T00:20:42Z</dcterms:created>
  <dcterms:modified xsi:type="dcterms:W3CDTF">2022-12-05T17:58:46Z</dcterms:modified>
</cp:coreProperties>
</file>