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8" r:id="rId3"/>
    <p:sldId id="270" r:id="rId4"/>
    <p:sldId id="271" r:id="rId5"/>
    <p:sldId id="260" r:id="rId6"/>
    <p:sldId id="275" r:id="rId7"/>
    <p:sldId id="272" r:id="rId8"/>
    <p:sldId id="274" r:id="rId9"/>
    <p:sldId id="273" r:id="rId10"/>
    <p:sldId id="277" r:id="rId11"/>
    <p:sldId id="287" r:id="rId12"/>
    <p:sldId id="286" r:id="rId13"/>
    <p:sldId id="295" r:id="rId14"/>
    <p:sldId id="290" r:id="rId15"/>
    <p:sldId id="292" r:id="rId16"/>
    <p:sldId id="291" r:id="rId17"/>
    <p:sldId id="289" r:id="rId18"/>
    <p:sldId id="283" r:id="rId19"/>
    <p:sldId id="288" r:id="rId20"/>
    <p:sldId id="281" r:id="rId21"/>
    <p:sldId id="282" r:id="rId22"/>
    <p:sldId id="258" r:id="rId23"/>
    <p:sldId id="264" r:id="rId24"/>
    <p:sldId id="26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47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9DCF3C2-6A99-4715-A80D-B0D98694C43D}" type="datetimeFigureOut">
              <a:rPr lang="ru-RU"/>
              <a:pPr>
                <a:defRPr/>
              </a:pPr>
              <a:t>18.10.2024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F4DBD24-3E56-4C8A-ABF5-A3D0D607F8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8925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6F8C23B-9857-47F3-B8B2-B9A46A6A4366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19F1AB1-C5C3-46FA-B24E-D8FCFB4214DB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CA8E3-62AC-4A6F-8B1B-4AC5FA6AF2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5EC15-A5EB-46DE-847B-2B368E0ACD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63D8C-F2F9-45F0-BE8C-B60F35235E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2752D-C149-485F-8D03-948AB8B3B4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D2827-816A-4006-8A6D-51A60C7C0D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3BFDC-767C-4C39-AD68-E18CB4F41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D8F6D-C3FE-4DAD-A17B-E3F5A1493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D48A9-FC8F-4094-8E5C-400D345A5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BD036-04C5-4FF8-B2E5-9D2E177B7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825F1-16C1-43D4-A1A2-F7F307939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E45CE-4975-419F-A298-73CF117756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1696055-958B-4739-B04D-6F772E04C7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9;&#1086;&#1095;&#1080;&#1085;&#1077;&#1085;&#1080;&#1077;%20&#1088;&#1086;&#1076;&#1080;&#1085;&#1072;_&#1053;&#1086;&#1074;&#1080;&#1082;&#1086;&#1074;\&#1052;&#1086;&#1081;%20&#1092;&#1080;&#1083;&#1100;&#1084;.wmv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75" y="2071688"/>
            <a:ext cx="6400800" cy="1752600"/>
          </a:xfrm>
        </p:spPr>
        <p:txBody>
          <a:bodyPr/>
          <a:lstStyle/>
          <a:p>
            <a:pPr eaLnBrk="1" hangingPunct="1"/>
            <a:r>
              <a:rPr lang="ru-RU" b="1" i="1" smtClean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2143116"/>
            <a:ext cx="7477496" cy="923330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i="1" dirty="0"/>
              <a:t>Урок развития </a:t>
            </a:r>
            <a:r>
              <a:rPr lang="ru-RU" sz="5400" b="1" i="1" dirty="0" smtClean="0"/>
              <a:t>речи</a:t>
            </a:r>
            <a:endParaRPr lang="ru-RU" sz="5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/>
          <a:lstStyle/>
          <a:p>
            <a:r>
              <a:rPr lang="ru-RU" smtClean="0"/>
              <a:t>Работа с картиной</a:t>
            </a:r>
          </a:p>
        </p:txBody>
      </p:sp>
      <p:sp>
        <p:nvSpPr>
          <p:cNvPr id="12291" name="Содержимое 4"/>
          <p:cNvSpPr>
            <a:spLocks noGrp="1"/>
          </p:cNvSpPr>
          <p:nvPr>
            <p:ph sz="half" idx="1"/>
          </p:nvPr>
        </p:nvSpPr>
        <p:spPr>
          <a:xfrm>
            <a:off x="714375" y="2000250"/>
            <a:ext cx="4038600" cy="4525963"/>
          </a:xfrm>
        </p:spPr>
        <p:txBody>
          <a:bodyPr/>
          <a:lstStyle/>
          <a:p>
            <a:r>
              <a:rPr lang="ru-RU" sz="2400" smtClean="0"/>
              <a:t>Что мы видим на переднем плане ?</a:t>
            </a:r>
          </a:p>
          <a:p>
            <a:r>
              <a:rPr lang="ru-RU" sz="2400" smtClean="0"/>
              <a:t>Какова тема картины?</a:t>
            </a:r>
          </a:p>
          <a:p>
            <a:r>
              <a:rPr lang="ru-RU" sz="2400" smtClean="0"/>
              <a:t>Опишите солдата.</a:t>
            </a:r>
          </a:p>
          <a:p>
            <a:pPr>
              <a:buFontTx/>
              <a:buNone/>
            </a:pPr>
            <a:endParaRPr lang="ru-RU" smtClean="0"/>
          </a:p>
          <a:p>
            <a:endParaRPr lang="ru-RU" smtClean="0"/>
          </a:p>
        </p:txBody>
      </p:sp>
      <p:pic>
        <p:nvPicPr>
          <p:cNvPr id="7" name="Picture 2" descr="http://artru.info/il/img.php?img=1085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2" y="1071546"/>
            <a:ext cx="4214138" cy="574655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214313"/>
            <a:ext cx="4357687" cy="6429375"/>
          </a:xfrm>
          <a:noFill/>
        </p:spPr>
      </p:pic>
      <p:sp>
        <p:nvSpPr>
          <p:cNvPr id="13315" name="Содержимое 5"/>
          <p:cNvSpPr>
            <a:spLocks noGrp="1" noChangeArrowheads="1"/>
          </p:cNvSpPr>
          <p:nvPr>
            <p:ph sz="half" idx="2"/>
          </p:nvPr>
        </p:nvSpPr>
        <p:spPr>
          <a:xfrm>
            <a:off x="4714875" y="500063"/>
            <a:ext cx="4038600" cy="3785652"/>
          </a:xfrm>
        </p:spPr>
        <p:txBody>
          <a:bodyPr>
            <a:spAutoFit/>
          </a:bodyPr>
          <a:lstStyle/>
          <a:p>
            <a:pPr marL="228600">
              <a:buFontTx/>
              <a:buNone/>
            </a:pPr>
            <a:endParaRPr lang="ru-RU" sz="2400" dirty="0" smtClean="0"/>
          </a:p>
          <a:p>
            <a:pPr marL="228600"/>
            <a:r>
              <a:rPr lang="ru-RU" sz="2400" dirty="0" smtClean="0"/>
              <a:t>Почему остановился у берёзки, обняв её?</a:t>
            </a:r>
          </a:p>
          <a:p>
            <a:pPr marL="228600"/>
            <a:r>
              <a:rPr lang="ru-RU" sz="2400" dirty="0" smtClean="0"/>
              <a:t>О чём говорят его одежда, поза?</a:t>
            </a:r>
          </a:p>
          <a:p>
            <a:pPr marL="228600"/>
            <a:r>
              <a:rPr lang="ru-RU" sz="2400" dirty="0" smtClean="0"/>
              <a:t>Куда устремлён его взгляд?</a:t>
            </a:r>
          </a:p>
          <a:p>
            <a:pPr marL="228600"/>
            <a:r>
              <a:rPr lang="ru-RU" sz="2400" dirty="0" smtClean="0"/>
              <a:t>О чём он думает? </a:t>
            </a:r>
          </a:p>
          <a:p>
            <a:pPr marL="228600"/>
            <a:r>
              <a:rPr lang="ru-RU" sz="2400" dirty="0" smtClean="0"/>
              <a:t>Что чувствует?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/>
          <a:lstStyle/>
          <a:p>
            <a:r>
              <a:rPr lang="ru-RU" smtClean="0"/>
              <a:t>Работа с картиной</a:t>
            </a:r>
          </a:p>
        </p:txBody>
      </p:sp>
      <p:sp>
        <p:nvSpPr>
          <p:cNvPr id="14339" name="Содержимое 4"/>
          <p:cNvSpPr>
            <a:spLocks noGrp="1"/>
          </p:cNvSpPr>
          <p:nvPr>
            <p:ph sz="half" idx="1"/>
          </p:nvPr>
        </p:nvSpPr>
        <p:spPr>
          <a:xfrm>
            <a:off x="500063" y="1785938"/>
            <a:ext cx="4038600" cy="4525962"/>
          </a:xfrm>
        </p:spPr>
        <p:txBody>
          <a:bodyPr/>
          <a:lstStyle/>
          <a:p>
            <a:r>
              <a:rPr lang="ru-RU" sz="2400" smtClean="0"/>
              <a:t>Что видим на заднем плане?</a:t>
            </a:r>
          </a:p>
          <a:p>
            <a:r>
              <a:rPr lang="ru-RU" sz="2400" smtClean="0"/>
              <a:t>Какие краски использует художник, что обозначает каждый цвет</a:t>
            </a:r>
            <a:r>
              <a:rPr lang="ru-RU" smtClean="0"/>
              <a:t>?</a:t>
            </a:r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7" name="Picture 2" descr="http://artru.info/il/img.php?img=1085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2" y="1071546"/>
            <a:ext cx="4214138" cy="574655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рёз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412776"/>
            <a:ext cx="7092462" cy="49796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7664" y="404664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        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Заполнить таблицу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1397000"/>
          <a:ext cx="7008812" cy="2931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52203"/>
                <a:gridCol w="1752203"/>
                <a:gridCol w="1752203"/>
                <a:gridCol w="175220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Солдат 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Деревня 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Березка 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Природа</a:t>
                      </a:r>
                      <a:endParaRPr lang="ru-RU" dirty="0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Старая шинель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Солдатский вещмешок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Большие сильные руки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Пилотка в кармане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5" marR="9144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Заполнить таблицу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7008812" cy="2931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52203"/>
                <a:gridCol w="1752203"/>
                <a:gridCol w="1752203"/>
                <a:gridCol w="175220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Солдат 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Деревня 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Березка 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Природа</a:t>
                      </a:r>
                      <a:endParaRPr lang="ru-RU" dirty="0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Старая шинель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Притихшая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Солдатский вещмешок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Покосившиеся заборы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Большие сильные руки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Коричневые</a:t>
                      </a:r>
                      <a:r>
                        <a:rPr lang="ru-RU" baseline="0" dirty="0" smtClean="0"/>
                        <a:t> избушки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Пилотка в кармане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Рыжая крыша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5" marR="9144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Заполнить таблицу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7008812" cy="2931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52203"/>
                <a:gridCol w="1752203"/>
                <a:gridCol w="1752203"/>
                <a:gridCol w="175220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Солдат 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Деревня 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Березка 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Природа</a:t>
                      </a:r>
                      <a:endParaRPr lang="ru-RU" dirty="0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Старая шинель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Притихшая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Тонкие березки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Солдатский вещмешок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Покосившиеся заборы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Черно-белые березы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Большие сильные руки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Коричневые</a:t>
                      </a:r>
                      <a:r>
                        <a:rPr lang="ru-RU" baseline="0" dirty="0" smtClean="0"/>
                        <a:t> избушки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Сбросившие листву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Пилотка в кармане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Рыжая крыша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5" marR="9144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Заполнить таблицу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7008812" cy="34798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52203"/>
                <a:gridCol w="1752203"/>
                <a:gridCol w="1752203"/>
                <a:gridCol w="175220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Солдат 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Деревня 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Березка 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Природа</a:t>
                      </a:r>
                      <a:endParaRPr lang="ru-RU" dirty="0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Старая шинель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Притихшая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Тонкие березки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Низкое холодное небо</a:t>
                      </a:r>
                      <a:endParaRPr lang="ru-RU" dirty="0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Солдатский вещмешок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Покосившиеся заборы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Черно-белые березы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Пожухлая желтая трава</a:t>
                      </a:r>
                      <a:endParaRPr lang="ru-RU" dirty="0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Большие сильные руки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Коричневые</a:t>
                      </a:r>
                      <a:r>
                        <a:rPr lang="ru-RU" baseline="0" dirty="0" smtClean="0"/>
                        <a:t> избушки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Сбросившие листву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Затянутое облаками небо</a:t>
                      </a:r>
                      <a:endParaRPr lang="ru-RU" dirty="0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Пилотка в кармане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Рыжая крыша</a:t>
                      </a:r>
                      <a:endParaRPr lang="ru-RU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Сероватая зелень полей</a:t>
                      </a:r>
                      <a:endParaRPr lang="ru-RU" dirty="0"/>
                    </a:p>
                  </a:txBody>
                  <a:tcPr marL="91445" marR="9144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Значения цвета в живописи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71500" y="1285875"/>
          <a:ext cx="8229600" cy="54435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43164"/>
                <a:gridCol w="5686436"/>
              </a:tblGrid>
              <a:tr h="700091">
                <a:tc>
                  <a:txBody>
                    <a:bodyPr/>
                    <a:lstStyle/>
                    <a:p>
                      <a:r>
                        <a:rPr lang="ru-RU" dirty="0" smtClean="0"/>
                        <a:t>Цвет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Значение цвета</a:t>
                      </a:r>
                      <a:endParaRPr lang="ru-RU" dirty="0"/>
                    </a:p>
                  </a:txBody>
                  <a:tcPr/>
                </a:tc>
              </a:tr>
              <a:tr h="700091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Коричневый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цвет земли, надёжности</a:t>
                      </a:r>
                      <a:endParaRPr lang="ru-RU" dirty="0"/>
                    </a:p>
                  </a:txBody>
                  <a:tcPr/>
                </a:tc>
              </a:tr>
              <a:tr h="428618">
                <a:tc>
                  <a:txBody>
                    <a:bodyPr/>
                    <a:lstStyle/>
                    <a:p>
                      <a:r>
                        <a:rPr lang="ru-RU" sz="1800" b="1" kern="1200" dirty="0" smtClean="0"/>
                        <a:t>Желтый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солнце , радость, свобода </a:t>
                      </a:r>
                    </a:p>
                  </a:txBody>
                  <a:tcPr/>
                </a:tc>
              </a:tr>
              <a:tr h="700091">
                <a:tc>
                  <a:txBody>
                    <a:bodyPr/>
                    <a:lstStyle/>
                    <a:p>
                      <a:r>
                        <a:rPr lang="ru-RU" sz="1800" b="1" kern="1200" dirty="0" smtClean="0"/>
                        <a:t>Зеленый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гармония,  мир, спокойствие, естественность, доброта, мягкость </a:t>
                      </a:r>
                    </a:p>
                  </a:txBody>
                  <a:tcPr/>
                </a:tc>
              </a:tr>
              <a:tr h="600077">
                <a:tc>
                  <a:txBody>
                    <a:bodyPr/>
                    <a:lstStyle/>
                    <a:p>
                      <a:r>
                        <a:rPr lang="ru-RU" sz="1800" b="1" kern="1200" dirty="0" smtClean="0"/>
                        <a:t>Голубой,</a:t>
                      </a:r>
                    </a:p>
                    <a:p>
                      <a:r>
                        <a:rPr lang="ru-RU" sz="1800" b="1" kern="1200" dirty="0" smtClean="0"/>
                        <a:t>синий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800" kern="1200" dirty="0" smtClean="0"/>
                        <a:t> свежесть, духовность, одухотворенность, искренность , тишина</a:t>
                      </a:r>
                    </a:p>
                  </a:txBody>
                  <a:tcPr/>
                </a:tc>
              </a:tr>
              <a:tr h="471495">
                <a:tc>
                  <a:txBody>
                    <a:bodyPr/>
                    <a:lstStyle/>
                    <a:p>
                      <a:r>
                        <a:rPr lang="ru-RU" sz="1800" b="1" kern="1200" dirty="0" smtClean="0"/>
                        <a:t>Красный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жизнь, энергия, активность, воля, борьба</a:t>
                      </a:r>
                    </a:p>
                  </a:txBody>
                  <a:tcPr/>
                </a:tc>
              </a:tr>
              <a:tr h="402912">
                <a:tc>
                  <a:txBody>
                    <a:bodyPr/>
                    <a:lstStyle/>
                    <a:p>
                      <a:r>
                        <a:rPr lang="ru-RU" sz="1800" b="1" kern="1200" dirty="0" smtClean="0"/>
                        <a:t>Белый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свет, покой, безмятежность, чистота</a:t>
                      </a:r>
                    </a:p>
                  </a:txBody>
                  <a:tcPr/>
                </a:tc>
              </a:tr>
              <a:tr h="700091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печаль, вечность.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700091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Фиолетовый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мудрость, надежность, благородство.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1.png"/>
          <p:cNvPicPr>
            <a:picLocks noChangeAspect="1"/>
          </p:cNvPicPr>
          <p:nvPr/>
        </p:nvPicPr>
        <p:blipFill>
          <a:blip r:embed="rId2" cstate="print"/>
          <a:srcRect l="2344" t="13889" r="53906" b="81111"/>
          <a:stretch>
            <a:fillRect/>
          </a:stretch>
        </p:blipFill>
        <p:spPr bwMode="auto">
          <a:xfrm>
            <a:off x="1357313" y="642938"/>
            <a:ext cx="70008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м3.png"/>
          <p:cNvPicPr>
            <a:picLocks noChangeAspect="1"/>
          </p:cNvPicPr>
          <p:nvPr/>
        </p:nvPicPr>
        <p:blipFill>
          <a:blip r:embed="rId3" cstate="print"/>
          <a:srcRect l="17969" t="13889" r="69531" b="12500"/>
          <a:stretch>
            <a:fillRect/>
          </a:stretch>
        </p:blipFill>
        <p:spPr bwMode="auto">
          <a:xfrm>
            <a:off x="2571750" y="1357313"/>
            <a:ext cx="2071688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м4.png"/>
          <p:cNvPicPr>
            <a:picLocks noChangeAspect="1"/>
          </p:cNvPicPr>
          <p:nvPr/>
        </p:nvPicPr>
        <p:blipFill>
          <a:blip r:embed="rId4" cstate="print"/>
          <a:srcRect l="20313" t="13889" r="71875" b="12500"/>
          <a:stretch>
            <a:fillRect/>
          </a:stretch>
        </p:blipFill>
        <p:spPr bwMode="auto">
          <a:xfrm>
            <a:off x="1357313" y="1357313"/>
            <a:ext cx="121443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м5.png"/>
          <p:cNvPicPr>
            <a:picLocks noChangeAspect="1"/>
          </p:cNvPicPr>
          <p:nvPr/>
        </p:nvPicPr>
        <p:blipFill>
          <a:blip r:embed="rId5" cstate="print"/>
          <a:srcRect l="17969" t="13889" r="69531" b="12500"/>
          <a:stretch>
            <a:fillRect/>
          </a:stretch>
        </p:blipFill>
        <p:spPr bwMode="auto">
          <a:xfrm>
            <a:off x="4643438" y="1357313"/>
            <a:ext cx="214312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м6.png"/>
          <p:cNvPicPr>
            <a:picLocks noChangeAspect="1"/>
          </p:cNvPicPr>
          <p:nvPr/>
        </p:nvPicPr>
        <p:blipFill>
          <a:blip r:embed="rId6" cstate="print"/>
          <a:srcRect l="19247" t="13889" r="70313" b="12500"/>
          <a:stretch>
            <a:fillRect/>
          </a:stretch>
        </p:blipFill>
        <p:spPr bwMode="auto">
          <a:xfrm>
            <a:off x="6786563" y="1357313"/>
            <a:ext cx="157162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3"/>
          <p:cNvSpPr txBox="1">
            <a:spLocks/>
          </p:cNvSpPr>
          <p:nvPr/>
        </p:nvSpPr>
        <p:spPr>
          <a:xfrm>
            <a:off x="500063" y="0"/>
            <a:ext cx="8229600" cy="50006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36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Лексическая 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ой фильм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16632"/>
            <a:ext cx="9144000" cy="647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3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685800" y="228600"/>
            <a:ext cx="815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663300"/>
                </a:solidFill>
                <a:latin typeface="Georgia" pitchFamily="18" charset="0"/>
              </a:rPr>
              <a:t>Словарная работа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85813" y="1000125"/>
          <a:ext cx="8229600" cy="5211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52111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Светл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волосый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пар..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нь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, дли..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ая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ш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нель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, вещ..мешок за спиной, обнял бел..ствольную 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берё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ку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, д..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вно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н.. бывал в р..дном с..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ле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, 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любует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ся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н..замысловатой к..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ртиной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пр..роды, 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вдыха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..т 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з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пахи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р..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дной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з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мли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, д..р..венские дом..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ки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, пр..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сторы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п..лей, проч..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ная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свя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..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ь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с родиной. </a:t>
                      </a:r>
                    </a:p>
                    <a:p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685800" y="228600"/>
            <a:ext cx="815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663300"/>
                </a:solidFill>
                <a:latin typeface="Georgia" pitchFamily="18" charset="0"/>
              </a:rPr>
              <a:t>Проверьте себя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63" y="1000125"/>
          <a:ext cx="8229600" cy="475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47577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Светл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о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волосый пар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е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нь, дли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нн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ая ш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и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нель, ве</a:t>
                      </a:r>
                      <a:r>
                        <a:rPr kumimoji="0" lang="ru-RU" sz="36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щ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мешок за спиной, обнял бел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о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ствольную берё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з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ку, д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а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вно н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е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 бывал в р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о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дном с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е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ле, любуе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тся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 н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е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замысловатой 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onstantia" pitchFamily="18" charset="0"/>
                          <a:ea typeface="FangSong" pitchFamily="49" charset="-122"/>
                          <a:cs typeface="Arial" charset="0"/>
                        </a:rPr>
                        <a:t>к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onstantia" pitchFamily="18" charset="0"/>
                          <a:ea typeface="FangSong" pitchFamily="49" charset="-122"/>
                          <a:cs typeface="Arial" charset="0"/>
                        </a:rPr>
                        <a:t>а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onstantia" pitchFamily="18" charset="0"/>
                          <a:ea typeface="FangSong" pitchFamily="49" charset="-122"/>
                          <a:cs typeface="Arial" charset="0"/>
                        </a:rPr>
                        <a:t>ртиной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 пр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и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роды, вдыхает зап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а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хи р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о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дной з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е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мли, д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е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р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е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венские дом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и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ки, пр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о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сторы полей, про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чн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ая свя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з</a:t>
                      </a:r>
                      <a:r>
                        <a:rPr kumimoji="0" lang="ru-RU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eorgia" pitchFamily="18" charset="0"/>
                          <a:ea typeface="+mn-ea"/>
                          <a:cs typeface="Arial" charset="0"/>
                        </a:rPr>
                        <a:t>ь с родиной.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rtru.info/il/img.php?img=108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260350"/>
            <a:ext cx="4191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5724525" y="476250"/>
            <a:ext cx="2951163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000" b="1" i="1"/>
              <a:t>Какое название Вы бы дали этой картине? Почему?</a:t>
            </a:r>
          </a:p>
          <a:p>
            <a:pPr marL="342900" indent="-342900">
              <a:buFontTx/>
              <a:buAutoNum type="arabicPeriod"/>
            </a:pPr>
            <a:r>
              <a:rPr lang="ru-RU" sz="2000" b="1" i="1"/>
              <a:t>Расскажите, что Вас поразило, удивило, заставило задуматься?</a:t>
            </a:r>
          </a:p>
          <a:p>
            <a:pPr marL="342900" indent="-342900">
              <a:buFontTx/>
              <a:buAutoNum type="arabicPeriod"/>
            </a:pPr>
            <a:r>
              <a:rPr lang="ru-RU" sz="2000" b="1" i="1"/>
              <a:t>Какое впечатление возникло у Вас при виде этой картины?</a:t>
            </a:r>
          </a:p>
        </p:txBody>
      </p:sp>
      <p:pic>
        <p:nvPicPr>
          <p:cNvPr id="20484" name="Picture 2" descr="http://artru.info/il/img.php?img=108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214313"/>
            <a:ext cx="4191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 descr="http://artru.info/il/img.php?img=108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214313"/>
            <a:ext cx="4191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План</a:t>
            </a:r>
            <a:r>
              <a:rPr lang="ru-RU" smtClean="0"/>
              <a:t>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47813" y="1628775"/>
          <a:ext cx="7129462" cy="4626864"/>
        </p:xfrm>
        <a:graphic>
          <a:graphicData uri="http://schemas.openxmlformats.org/drawingml/2006/table">
            <a:tbl>
              <a:tblPr/>
              <a:tblGrid>
                <a:gridCol w="7129462"/>
              </a:tblGrid>
              <a:tr h="34353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1.Вступление</a:t>
                      </a:r>
                      <a:r>
                        <a:rPr lang="ru-RU" sz="2400" b="0" i="0" dirty="0">
                          <a:latin typeface="Arial Black" pitchFamily="34" charset="0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2400" b="0" i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Тема Великой Отечественной войны в творчестве В.П. Фельдмана.</a:t>
                      </a:r>
                      <a:endParaRPr lang="ru-RU" sz="1800" b="0" i="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2.</a:t>
                      </a:r>
                      <a:r>
                        <a:rPr lang="ru-RU" sz="2400" b="0" i="0" baseline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 Основная </a:t>
                      </a:r>
                      <a:r>
                        <a:rPr lang="ru-RU" sz="2400" b="0" i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часть</a:t>
                      </a:r>
                      <a:r>
                        <a:rPr lang="ru-RU" sz="2400" b="0" i="0" dirty="0">
                          <a:latin typeface="Arial Black" pitchFamily="34" charset="0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2400" b="0" i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Описание картины «Родина»:</a:t>
                      </a:r>
                      <a:endParaRPr lang="ru-RU" sz="1800" b="0" i="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- главный герой- солдат;</a:t>
                      </a:r>
                      <a:endParaRPr lang="ru-RU" sz="1800" b="0" i="0" dirty="0" smtClean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- окружающая</a:t>
                      </a:r>
                      <a:r>
                        <a:rPr lang="ru-RU" sz="2400" b="0" i="0" baseline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 среда</a:t>
                      </a:r>
                      <a:r>
                        <a:rPr lang="ru-RU" sz="2400" b="0" i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;</a:t>
                      </a:r>
                      <a:endParaRPr lang="ru-RU" sz="1800" b="0" i="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2400" b="0" i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изображение </a:t>
                      </a:r>
                      <a:r>
                        <a:rPr lang="ru-RU" sz="2400" b="0" i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деревни;</a:t>
                      </a:r>
                      <a:endParaRPr lang="ru-RU" sz="2400" b="0" i="0" dirty="0" smtClean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2400" b="0" i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чувства героя.</a:t>
                      </a:r>
                      <a:endParaRPr lang="ru-RU" sz="1800" b="0" i="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0" dirty="0">
                          <a:latin typeface="Arial Black" pitchFamily="34" charset="0"/>
                          <a:ea typeface="Calibri"/>
                          <a:cs typeface="Times New Roman"/>
                        </a:rPr>
                        <a:t>3.Заключение. </a:t>
                      </a:r>
                      <a:r>
                        <a:rPr lang="ru-RU" sz="2400" b="0" i="0" dirty="0" smtClean="0">
                          <a:latin typeface="Arial Black" pitchFamily="34" charset="0"/>
                          <a:ea typeface="Calibri"/>
                          <a:cs typeface="Times New Roman"/>
                        </a:rPr>
                        <a:t>Чувства, вызываемые картиной у зрителя.</a:t>
                      </a:r>
                      <a:endParaRPr lang="ru-RU" sz="1800" b="0" i="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14311" marR="11431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мам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0"/>
            <a:ext cx="7929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rot="20482404">
            <a:off x="1495425" y="601663"/>
            <a:ext cx="2714625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Желаю творческих успехов!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/>
          <a:lstStyle/>
          <a:p>
            <a:r>
              <a:rPr lang="ru-RU" smtClean="0"/>
              <a:t>  В.П. Фельдман «Родина»</a:t>
            </a:r>
          </a:p>
        </p:txBody>
      </p:sp>
      <p:sp>
        <p:nvSpPr>
          <p:cNvPr id="4099" name="Прямоугольник 3"/>
          <p:cNvSpPr>
            <a:spLocks noChangeArrowheads="1"/>
          </p:cNvSpPr>
          <p:nvPr/>
        </p:nvSpPr>
        <p:spPr bwMode="auto">
          <a:xfrm>
            <a:off x="2286000" y="31051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4100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28871" y="836612"/>
            <a:ext cx="4068000" cy="56523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917575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Тема урока: «Подготовка к сочинению-описанию картины </a:t>
            </a:r>
            <a:br>
              <a:rPr lang="ru-RU" sz="3600" dirty="0" smtClean="0"/>
            </a:br>
            <a:r>
              <a:rPr lang="ru-RU" sz="3600" dirty="0" smtClean="0"/>
              <a:t>В.П. Фельдмана «Родина».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57200" y="2571750"/>
            <a:ext cx="8229600" cy="3554413"/>
          </a:xfrm>
        </p:spPr>
        <p:txBody>
          <a:bodyPr/>
          <a:lstStyle/>
          <a:p>
            <a:r>
              <a:rPr lang="ru-RU" sz="2800" smtClean="0"/>
              <a:t>Цель: подготовиться к  сочинению-описанию  по картине. </a:t>
            </a:r>
          </a:p>
          <a:p>
            <a:r>
              <a:rPr lang="ru-RU" sz="2800" smtClean="0"/>
              <a:t>Задачи: определить тему, основную мысль картины, составить план и собрать рабочие материалы. </a:t>
            </a:r>
          </a:p>
          <a:p>
            <a:r>
              <a:rPr lang="ru-RU" sz="2800" smtClean="0">
                <a:solidFill>
                  <a:srgbClr val="C00000"/>
                </a:solidFill>
              </a:rPr>
              <a:t> </a:t>
            </a:r>
            <a:endParaRPr lang="ru-RU" sz="5400" smtClean="0">
              <a:solidFill>
                <a:srgbClr val="C00000"/>
              </a:solidFill>
            </a:endParaRP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ФЕЛЬДМАН Владимир Петр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143000"/>
            <a:ext cx="2735262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3714750" y="1285875"/>
            <a:ext cx="52863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i="1"/>
              <a:t>В 1942 г.  призван в Красную Армию.</a:t>
            </a:r>
          </a:p>
          <a:p>
            <a:pPr>
              <a:buFont typeface="Wingdings" pitchFamily="2" charset="2"/>
              <a:buChar char="Ø"/>
            </a:pPr>
            <a:r>
              <a:rPr lang="ru-RU" b="1" i="1">
                <a:solidFill>
                  <a:schemeClr val="accent2"/>
                </a:solidFill>
              </a:rPr>
              <a:t> В  1952 г. окончил Московское художественное училище им. М.И. Кали-нина.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В 1952 -1955 г.г. - аспирант  в Высшем педагогическом отделении при МХПУ имени М.И.Калинина. </a:t>
            </a:r>
          </a:p>
          <a:p>
            <a:pPr>
              <a:buFont typeface="Wingdings" pitchFamily="2" charset="2"/>
              <a:buChar char="Ø"/>
            </a:pPr>
            <a:r>
              <a:rPr lang="ru-RU" b="1" i="1">
                <a:solidFill>
                  <a:schemeClr val="accent2"/>
                </a:solidFill>
              </a:rPr>
              <a:t>С  1955 г. - </a:t>
            </a:r>
            <a:r>
              <a:rPr lang="ru-RU">
                <a:solidFill>
                  <a:schemeClr val="accent2"/>
                </a:solidFill>
              </a:rPr>
              <a:t> </a:t>
            </a:r>
            <a:r>
              <a:rPr lang="ru-RU" b="1" i="1">
                <a:solidFill>
                  <a:schemeClr val="accent2"/>
                </a:solidFill>
              </a:rPr>
              <a:t>экспонент выставок постоянный участник городских, республиканских, всесоюзных и зарубежных выставок, член студии военных художников им. М.Б. Грекова. 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Тема картин  -   Родина, родные просторы, Великая Отечественная война.</a:t>
            </a:r>
            <a:endParaRPr lang="ru-RU" b="1" i="1"/>
          </a:p>
          <a:p>
            <a:pPr>
              <a:buFont typeface="Wingdings" pitchFamily="2" charset="2"/>
              <a:buChar char="Ø"/>
            </a:pPr>
            <a:r>
              <a:rPr lang="ru-RU" b="1">
                <a:solidFill>
                  <a:schemeClr val="accent2"/>
                </a:solidFill>
              </a:rPr>
              <a:t>Награды:  орден  Красной Звезды и медаль  «За победу над Германией в Великой Отечественной войне 1941-1945г.г.).</a:t>
            </a:r>
            <a:endParaRPr lang="ru-RU" b="1" i="1">
              <a:solidFill>
                <a:schemeClr val="accent2"/>
              </a:solidFill>
            </a:endParaRPr>
          </a:p>
        </p:txBody>
      </p:sp>
      <p:sp>
        <p:nvSpPr>
          <p:cNvPr id="6148" name="Заголовок 3"/>
          <p:cNvSpPr>
            <a:spLocks noGrp="1"/>
          </p:cNvSpPr>
          <p:nvPr>
            <p:ph type="title"/>
          </p:nvPr>
        </p:nvSpPr>
        <p:spPr>
          <a:xfrm>
            <a:off x="428625" y="642938"/>
            <a:ext cx="8229600" cy="285750"/>
          </a:xfrm>
        </p:spPr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z="2800" b="1" smtClean="0"/>
              <a:t>Фельдман</a:t>
            </a:r>
            <a:br>
              <a:rPr lang="ru-RU" sz="2800" b="1" smtClean="0"/>
            </a:br>
            <a:r>
              <a:rPr lang="ru-RU" sz="2800" b="1" smtClean="0"/>
              <a:t> Владимир Петрович </a:t>
            </a:r>
            <a:r>
              <a:rPr lang="ru-RU" sz="2400" b="1" i="1" smtClean="0"/>
              <a:t>(1924 - 1961)</a:t>
            </a:r>
            <a:r>
              <a:rPr lang="ru-RU" b="1" smtClean="0"/>
              <a:t/>
            </a:r>
            <a:br>
              <a:rPr lang="ru-RU" b="1" smtClean="0"/>
            </a:br>
            <a:r>
              <a:rPr lang="ru-RU" b="1" i="1" smtClean="0"/>
              <a:t/>
            </a:r>
            <a:br>
              <a:rPr lang="ru-RU" b="1" i="1" smtClean="0"/>
            </a:br>
            <a:endParaRPr lang="ru-RU" smtClean="0"/>
          </a:p>
        </p:txBody>
      </p:sp>
      <p:sp>
        <p:nvSpPr>
          <p:cNvPr id="6149" name="Прямоугольник 4"/>
          <p:cNvSpPr>
            <a:spLocks noChangeArrowheads="1"/>
          </p:cNvSpPr>
          <p:nvPr/>
        </p:nvSpPr>
        <p:spPr bwMode="auto">
          <a:xfrm>
            <a:off x="214313" y="6215063"/>
            <a:ext cx="47767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006600"/>
                </a:solidFill>
              </a:rPr>
              <a:t>«Я из поколения, ушедшего на фронт»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Любимая тема художника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sz="half" idx="1"/>
          </p:nvPr>
        </p:nvSpPr>
        <p:spPr>
          <a:xfrm>
            <a:off x="1214438" y="1600200"/>
            <a:ext cx="3281362" cy="4525963"/>
          </a:xfrm>
        </p:spPr>
        <p:txBody>
          <a:bodyPr/>
          <a:lstStyle/>
          <a:p>
            <a:pPr algn="ctr"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Все картины В.П.Фельдмана посвящены Отечеству, его просторам, людям, событиям.</a:t>
            </a:r>
          </a:p>
          <a:p>
            <a:pPr algn="ctr"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«Из крупных военных произведений художника особенно запоминаются насыщенная драматизмом картина «Заслон» и проникнутая тонким лиризмом «Родина», которую он не успел закончить…» (Газета «Красная звезда» №10 от 12 января 1963 года.)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2" descr="http://artru.info/il/img.php?img=1085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86313" y="1214438"/>
            <a:ext cx="3824287" cy="52149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dirty="0"/>
          </a:p>
        </p:txBody>
      </p:sp>
      <p:pic>
        <p:nvPicPr>
          <p:cNvPr id="8195" name="Содержимое 3" descr="Картинки по запросу painti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571500"/>
            <a:ext cx="7786688" cy="5214938"/>
          </a:xfrm>
        </p:spPr>
      </p:pic>
      <p:sp>
        <p:nvSpPr>
          <p:cNvPr id="8196" name="Прямоугольник 4"/>
          <p:cNvSpPr>
            <a:spLocks noChangeArrowheads="1"/>
          </p:cNvSpPr>
          <p:nvPr/>
        </p:nvSpPr>
        <p:spPr bwMode="auto">
          <a:xfrm>
            <a:off x="1285875" y="5929313"/>
            <a:ext cx="7286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/>
            <a:r>
              <a:rPr lang="ru-RU" b="1">
                <a:solidFill>
                  <a:srgbClr val="141412"/>
                </a:solidFill>
              </a:rPr>
              <a:t>Ананьев Михаил Ананьевич,  Фельдман Владимир Петрович </a:t>
            </a:r>
          </a:p>
          <a:p>
            <a:pPr algn="ctr" fontAlgn="ctr"/>
            <a:r>
              <a:rPr lang="ru-RU" b="1">
                <a:solidFill>
                  <a:srgbClr val="141412"/>
                </a:solidFill>
              </a:rPr>
              <a:t> «Тревога на  пограничной заставе»  (1950)</a:t>
            </a: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/>
              <a:t/>
            </a:r>
            <a:br>
              <a:rPr lang="ru-RU" sz="2800" b="1" smtClean="0"/>
            </a:br>
            <a:r>
              <a:rPr lang="ru-RU" sz="2800" b="1" smtClean="0"/>
              <a:t>Акварельный эскиз -</a:t>
            </a:r>
            <a:br>
              <a:rPr lang="ru-RU" sz="2800" b="1" smtClean="0"/>
            </a:br>
            <a:r>
              <a:rPr lang="ru-RU" sz="2800" b="1" smtClean="0"/>
              <a:t>триптих Фельдмана В.П. к картине</a:t>
            </a:r>
            <a:br>
              <a:rPr lang="ru-RU" sz="2800" b="1" smtClean="0"/>
            </a:br>
            <a:r>
              <a:rPr lang="ru-RU" sz="2800" b="1" smtClean="0"/>
              <a:t> "Штурм Рейхстага", 1960 г.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4" name="Содержимое 3" descr="http://ww2.ru/upload/iblock/b21/feb13_9999_360.jp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3278" t="8505" r="3092" b="11025"/>
          <a:stretch/>
        </p:blipFill>
        <p:spPr>
          <a:xfrm>
            <a:off x="1060450" y="1600200"/>
            <a:ext cx="7021513" cy="46863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68663"/>
          </a:xfrm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Родина , -ы, ж. 1. Отечество, родная страна. </a:t>
            </a: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Защита Родины.</a:t>
            </a: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2. Место рождения, происхождения кого-нибудь, место возникновения чего-нибудь. </a:t>
            </a: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Приехал на родину. /Ожегов С.И. Толковый словарь русского языка. – М.,2007./</a:t>
            </a:r>
          </a:p>
          <a:p>
            <a:pPr algn="just">
              <a:buFont typeface="Wingdings" pitchFamily="2" charset="2"/>
              <a:buChar char="v"/>
              <a:tabLst>
                <a:tab pos="457200" algn="l"/>
              </a:tabLst>
            </a:pPr>
            <a:endParaRPr lang="ru-RU" sz="2400" b="1" i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  <a:tabLst>
                <a:tab pos="457200" algn="l"/>
              </a:tabLst>
            </a:pP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Подберите синонимы к слову «родина».</a:t>
            </a: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457200" algn="l"/>
              </a:tabLst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b="1" smtClean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уг">
  <a:themeElements>
    <a:clrScheme name="лу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луг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лу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лу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лу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лу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лу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1009</TotalTime>
  <Words>737</Words>
  <Application>Microsoft Office PowerPoint</Application>
  <PresentationFormat>Экран (4:3)</PresentationFormat>
  <Paragraphs>137</Paragraphs>
  <Slides>24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луг</vt:lpstr>
      <vt:lpstr>Презентация PowerPoint</vt:lpstr>
      <vt:lpstr>Презентация PowerPoint</vt:lpstr>
      <vt:lpstr>  В.П. Фельдман «Родина»</vt:lpstr>
      <vt:lpstr>  Тема урока: «Подготовка к сочинению-описанию картины  В.П. Фельдмана «Родина».</vt:lpstr>
      <vt:lpstr> Фельдман  Владимир Петрович (1924 - 1961)  </vt:lpstr>
      <vt:lpstr>Любимая тема художника</vt:lpstr>
      <vt:lpstr>    </vt:lpstr>
      <vt:lpstr> Акварельный эскиз - триптих Фельдмана В.П. к картине  "Штурм Рейхстага", 1960 г.  </vt:lpstr>
      <vt:lpstr>Презентация PowerPoint</vt:lpstr>
      <vt:lpstr>Работа с картиной</vt:lpstr>
      <vt:lpstr>Презентация PowerPoint</vt:lpstr>
      <vt:lpstr>Работа с картиной</vt:lpstr>
      <vt:lpstr>Презентация PowerPoint</vt:lpstr>
      <vt:lpstr>Заполнить таблицу</vt:lpstr>
      <vt:lpstr>Заполнить таблицу</vt:lpstr>
      <vt:lpstr>Заполнить таблицу</vt:lpstr>
      <vt:lpstr>Заполнить таблицу</vt:lpstr>
      <vt:lpstr>Значения цвета в живописи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Олечка</dc:creator>
  <cp:lastModifiedBy>Слава</cp:lastModifiedBy>
  <cp:revision>99</cp:revision>
  <dcterms:created xsi:type="dcterms:W3CDTF">2010-08-07T18:15:46Z</dcterms:created>
  <dcterms:modified xsi:type="dcterms:W3CDTF">2024-10-18T17:21:08Z</dcterms:modified>
</cp:coreProperties>
</file>