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4"/>
  </p:notesMasterIdLst>
  <p:sldIdLst>
    <p:sldId id="300" r:id="rId2"/>
    <p:sldId id="302" r:id="rId3"/>
    <p:sldId id="301" r:id="rId4"/>
    <p:sldId id="303" r:id="rId5"/>
    <p:sldId id="304" r:id="rId6"/>
    <p:sldId id="306" r:id="rId7"/>
    <p:sldId id="312" r:id="rId8"/>
    <p:sldId id="305" r:id="rId9"/>
    <p:sldId id="307" r:id="rId10"/>
    <p:sldId id="318" r:id="rId11"/>
    <p:sldId id="314" r:id="rId12"/>
    <p:sldId id="31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>
        <p:scale>
          <a:sx n="72" d="100"/>
          <a:sy n="72" d="100"/>
        </p:scale>
        <p:origin x="-2670" y="-8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FF57C5-D577-4E9D-AA74-B059FE1F8FF7}" type="datetimeFigureOut">
              <a:rPr lang="ru-RU" smtClean="0"/>
              <a:pPr/>
              <a:t>17.06.2025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F47C20-76C3-4962-BF78-58936169058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577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F47C20-76C3-4962-BF78-589361690581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F47C20-76C3-4962-BF78-589361690581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40D0117-96A4-44B6-8024-5E4AD1CDF195}" type="datetimeFigureOut">
              <a:rPr lang="ru-RU" smtClean="0"/>
              <a:pPr/>
              <a:t>17.06.2025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C87A38D0-E4A8-4728-83D7-C6EC6387B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D0117-96A4-44B6-8024-5E4AD1CDF195}" type="datetimeFigureOut">
              <a:rPr lang="ru-RU" smtClean="0"/>
              <a:pPr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A38D0-E4A8-4728-83D7-C6EC6387B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40D0117-96A4-44B6-8024-5E4AD1CDF195}" type="datetimeFigureOut">
              <a:rPr lang="ru-RU" smtClean="0"/>
              <a:pPr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C87A38D0-E4A8-4728-83D7-C6EC6387B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D0117-96A4-44B6-8024-5E4AD1CDF195}" type="datetimeFigureOut">
              <a:rPr lang="ru-RU" smtClean="0"/>
              <a:pPr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A38D0-E4A8-4728-83D7-C6EC6387B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40D0117-96A4-44B6-8024-5E4AD1CDF195}" type="datetimeFigureOut">
              <a:rPr lang="ru-RU" smtClean="0"/>
              <a:pPr/>
              <a:t>17.06.2025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C87A38D0-E4A8-4728-83D7-C6EC6387B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D0117-96A4-44B6-8024-5E4AD1CDF195}" type="datetimeFigureOut">
              <a:rPr lang="ru-RU" smtClean="0"/>
              <a:pPr/>
              <a:t>17.06.2025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A38D0-E4A8-4728-83D7-C6EC6387B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D0117-96A4-44B6-8024-5E4AD1CDF195}" type="datetimeFigureOut">
              <a:rPr lang="ru-RU" smtClean="0"/>
              <a:pPr/>
              <a:t>17.06.2025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A38D0-E4A8-4728-83D7-C6EC6387B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D0117-96A4-44B6-8024-5E4AD1CDF195}" type="datetimeFigureOut">
              <a:rPr lang="ru-RU" smtClean="0"/>
              <a:pPr/>
              <a:t>17.06.2025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A38D0-E4A8-4728-83D7-C6EC6387B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40D0117-96A4-44B6-8024-5E4AD1CDF195}" type="datetimeFigureOut">
              <a:rPr lang="ru-RU" smtClean="0"/>
              <a:pPr/>
              <a:t>17.06.2025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A38D0-E4A8-4728-83D7-C6EC6387B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D0117-96A4-44B6-8024-5E4AD1CDF195}" type="datetimeFigureOut">
              <a:rPr lang="ru-RU" smtClean="0"/>
              <a:pPr/>
              <a:t>17.06.2025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A38D0-E4A8-4728-83D7-C6EC6387B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40D0117-96A4-44B6-8024-5E4AD1CDF195}" type="datetimeFigureOut">
              <a:rPr lang="ru-RU" smtClean="0"/>
              <a:pPr/>
              <a:t>17.06.2025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87A38D0-E4A8-4728-83D7-C6EC6387BF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40D0117-96A4-44B6-8024-5E4AD1CDF195}" type="datetimeFigureOut">
              <a:rPr lang="ru-RU" smtClean="0"/>
              <a:pPr/>
              <a:t>17.06.2025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87A38D0-E4A8-4728-83D7-C6EC6387BF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65" y="0"/>
            <a:ext cx="9396537" cy="68886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504" y="188640"/>
            <a:ext cx="928903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endParaRPr lang="ru-RU" sz="28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Тема: «</a:t>
            </a:r>
            <a:r>
              <a:rPr lang="ru-RU" sz="24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Практико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ориентированные задачи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формирования финансовой грамотности на уроках математики»</a:t>
            </a: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7864" y="4712955"/>
            <a:ext cx="5472608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spcBef>
                <a:spcPct val="20000"/>
              </a:spcBef>
              <a:defRPr/>
            </a:pPr>
            <a:endParaRPr lang="ru-RU" sz="2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Павлова 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Ольга Викторовна, </a:t>
            </a:r>
            <a:endParaRPr 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ru-RU" sz="2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у</a:t>
            </a:r>
            <a:r>
              <a:rPr lang="ru-RU" sz="2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читель математики</a:t>
            </a:r>
            <a:endParaRPr lang="ru-RU" sz="2400" b="1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flipH="1">
            <a:off x="4139952" y="4121497"/>
            <a:ext cx="16561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endParaRPr lang="ru-RU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lvl="0" algn="ctr">
              <a:spcBef>
                <a:spcPct val="20000"/>
              </a:spcBef>
              <a:defRPr/>
            </a:pPr>
            <a:endParaRPr lang="ru-RU" sz="2400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lvl="0" algn="ctr">
              <a:spcBef>
                <a:spcPct val="20000"/>
              </a:spcBef>
              <a:defRPr/>
            </a:pPr>
            <a:endParaRPr lang="ru-RU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lvl="0" algn="ctr">
              <a:spcBef>
                <a:spcPct val="20000"/>
              </a:spcBef>
              <a:defRPr/>
            </a:pPr>
            <a:endParaRPr lang="ru-RU" sz="2400" dirty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lvl="0" algn="ctr">
              <a:spcBef>
                <a:spcPct val="20000"/>
              </a:spcBef>
              <a:defRPr/>
            </a:pPr>
            <a:endParaRPr lang="ru-RU" sz="2400" dirty="0" smtClean="0">
              <a:solidFill>
                <a:prstClr val="blac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  <a:p>
            <a:pPr lvl="0" algn="ctr">
              <a:spcBef>
                <a:spcPct val="20000"/>
              </a:spcBef>
              <a:defRPr/>
            </a:pPr>
            <a:r>
              <a:rPr lang="ru-RU" sz="24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2025 год</a:t>
            </a:r>
            <a:endParaRPr lang="ru-RU" sz="24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319" y="1873562"/>
            <a:ext cx="7486650" cy="280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127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704856" cy="11734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2"/>
          </p:nvPr>
        </p:nvSpPr>
        <p:spPr>
          <a:xfrm>
            <a:off x="457200" y="404664"/>
            <a:ext cx="8867328" cy="86409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</a:t>
            </a:r>
            <a:endParaRPr lang="ru-RU" sz="4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196752"/>
            <a:ext cx="61252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семьи составляет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100 000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в месяц.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коммунальные услуги тратится 28 % от бюджета,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 на продукты от бюджета.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 остается у семьи на остальные покупки?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2411760" y="2492896"/>
            <a:ext cx="6588224" cy="237626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9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  <a:endParaRPr lang="ru-RU" sz="19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100000 : 100 = 1000 (р.) – 1%</a:t>
            </a:r>
          </a:p>
          <a:p>
            <a:pPr algn="just">
              <a:buFont typeface="+mj-lt"/>
              <a:buAutoNum type="arabicPeriod"/>
            </a:pP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· 28 = 28000 (р.) – стоимость коммунальных услуг.</a:t>
            </a:r>
          </a:p>
          <a:p>
            <a:pPr algn="just">
              <a:buFont typeface="+mj-lt"/>
              <a:buAutoNum type="arabicPeriod"/>
            </a:pP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 · 56 = 56000 (р.) – стоимость продуктов.</a:t>
            </a:r>
          </a:p>
          <a:p>
            <a:pPr algn="just">
              <a:buFont typeface="+mj-lt"/>
              <a:buAutoNum type="arabicPeriod"/>
            </a:pP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100000 – (28000 + 56000) = 16000 (р.) – останется у семьи.</a:t>
            </a:r>
          </a:p>
          <a:p>
            <a:pPr marL="0" indent="0" algn="just">
              <a:buNone/>
            </a:pPr>
            <a:r>
              <a:rPr lang="ru-RU" sz="19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Ответ</a:t>
            </a:r>
            <a:r>
              <a:rPr lang="ru-RU" sz="19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16000 рублей</a:t>
            </a:r>
          </a:p>
          <a:p>
            <a:endParaRPr lang="ru-RU" dirty="0"/>
          </a:p>
        </p:txBody>
      </p:sp>
      <p:pic>
        <p:nvPicPr>
          <p:cNvPr id="1026" name="Picture 2" descr="C:\Users\PC\Music\ico_2016_07_29_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4409182"/>
            <a:ext cx="3316966" cy="220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69" y="980729"/>
            <a:ext cx="2382057" cy="1587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149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259632" y="116632"/>
            <a:ext cx="7704856" cy="1584176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«Нажить много денег - храбрость</a:t>
            </a:r>
            <a:r>
              <a:rPr lang="ru-RU" sz="2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00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сохранить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- мудрость</a:t>
            </a:r>
            <a:r>
              <a:rPr lang="ru-RU" sz="2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умело расходовать – искусство».</a:t>
            </a:r>
            <a:b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Бертольд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Авербах</a:t>
            </a:r>
            <a:b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4941168"/>
            <a:ext cx="79386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1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Определите ежемесячный доход семьи.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Распишите, какая сумма в вашей семье в рублях идет на каждую статью расхода.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Через  какой период времени ваша семья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сможет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съездить по путёвке на отдых, потратив на это деньги из копилки, если ежемесячная инфляция составляет 2%.  Цена путёвки на одного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человека, включая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дорогу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55000руб</a:t>
            </a:r>
            <a:r>
              <a:rPr lang="ru-RU" dirty="0"/>
              <a:t>.</a:t>
            </a: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0623186"/>
              </p:ext>
            </p:extLst>
          </p:nvPr>
        </p:nvGraphicFramePr>
        <p:xfrm>
          <a:off x="1763688" y="1700808"/>
          <a:ext cx="6143625" cy="3141726"/>
        </p:xfrm>
        <a:graphic>
          <a:graphicData uri="http://schemas.openxmlformats.org/drawingml/2006/table">
            <a:tbl>
              <a:tblPr/>
              <a:tblGrid>
                <a:gridCol w="4095750"/>
                <a:gridCol w="2047875"/>
              </a:tblGrid>
              <a:tr h="351155">
                <a:tc>
                  <a:txBody>
                    <a:bodyPr/>
                    <a:lstStyle/>
                    <a:p>
                      <a:pPr indent="449580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Статья расхода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Сумма в рублях 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Оплата расходов на содержание квартиры (ЖКХ, отопление, электричество)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1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Плата за детский сад (если необходимо)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Покупка продуктов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9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Непредвиденные расходы (покупка одежды, обуви, лекарства, приобретение или ремонт электроприборов, если есть необходимость и т.д.)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2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копилку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2811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05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27584" y="320040"/>
            <a:ext cx="8136904" cy="8767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dirty="0">
                <a:solidFill>
                  <a:schemeClr val="tx2"/>
                </a:solidFill>
              </a:rPr>
              <a:t/>
            </a:r>
            <a:br>
              <a:rPr lang="ru-RU" dirty="0">
                <a:solidFill>
                  <a:schemeClr val="tx2"/>
                </a:solidFill>
              </a:rPr>
            </a:br>
            <a:r>
              <a:rPr lang="ru-RU" sz="6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 !!!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8532440" cy="5168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17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99592" y="1196752"/>
            <a:ext cx="7704856" cy="52589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математики, друзья,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Прожить на свете нам нельзя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нее ты пропадешь.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хлеба не купишь,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Рубля не сочтешь,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сколько стоит - не узнаешь, </a:t>
            </a:r>
          </a:p>
          <a:p>
            <a:pPr marL="0" indent="0" algn="ctr">
              <a:buNone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А, узнав, не разберешь!</a:t>
            </a:r>
          </a:p>
          <a:p>
            <a:pPr algn="ctr"/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58" y="4568401"/>
            <a:ext cx="3321897" cy="2264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2808312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669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448"/>
            <a:ext cx="9324528" cy="746144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59632" y="14695"/>
            <a:ext cx="7799582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и исправь ошибки</a:t>
            </a:r>
          </a:p>
          <a:p>
            <a:endParaRPr lang="ru-RU" dirty="0"/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утром Петя сел в автобус и поехал в школу.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приготовил  за проезд 20 рублей, но оказалось,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проезд подорожал на 25%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пришлось доставать еще  3 рубля.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80928"/>
            <a:ext cx="496855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646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9716"/>
            <a:ext cx="9324528" cy="73174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331640" y="260648"/>
            <a:ext cx="756084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и исправь </a:t>
            </a:r>
            <a:r>
              <a:rPr lang="ru-RU" sz="4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</a:t>
            </a:r>
          </a:p>
          <a:p>
            <a:pPr algn="ctr"/>
            <a:endParaRPr lang="ru-RU" sz="4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классе, где учится Петя,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3 человека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отсутствовали, так как у них были соревнования,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в классе было  60% учеников.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396140"/>
            <a:ext cx="4996607" cy="3324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696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25" y="0"/>
            <a:ext cx="9171925" cy="697463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259632" y="404664"/>
            <a:ext cx="756084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и исправь ошибки</a:t>
            </a:r>
          </a:p>
          <a:p>
            <a:endParaRPr lang="ru-RU" dirty="0"/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дороге из школы домой Петя проходил мимо банка и  увидел объявление «Вклады под 10%  годовых». И подумал Петя: «Вот бы было здорово,  положить 5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 рублей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банк, а через год получить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5000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рублей».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6816" y="3789040"/>
            <a:ext cx="5127625" cy="287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898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5355"/>
            <a:ext cx="9252520" cy="6858000"/>
          </a:xfrm>
          <a:prstGeom prst="rect">
            <a:avLst/>
          </a:prstGeo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6068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</a:t>
            </a:r>
            <a:endParaRPr lang="ru-RU" sz="4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03648" y="1340768"/>
            <a:ext cx="712879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«Детский мир» кроссовки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стоили  1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500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р., в начале месяца цену  повысили 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20%.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стали стоить кроссовки?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PC\Pictures\урок проценты\or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924944"/>
            <a:ext cx="4282825" cy="32129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789040"/>
            <a:ext cx="2780481" cy="18523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403679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12234"/>
            <a:ext cx="9144001" cy="697023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71927" cy="1340768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кластер</a:t>
            </a:r>
            <a:r>
              <a:rPr lang="ru-RU" sz="2400" dirty="0">
                <a:solidFill>
                  <a:schemeClr val="tx2"/>
                </a:solidFill>
              </a:rPr>
              <a:t>  -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графическая организация материала, показывающая смысловые поля того или иного понятия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8291264" cy="4846320"/>
          </a:xfrm>
        </p:spPr>
        <p:txBody>
          <a:bodyPr/>
          <a:lstStyle/>
          <a:p>
            <a:endParaRPr lang="ru-RU" dirty="0" smtClean="0"/>
          </a:p>
        </p:txBody>
      </p:sp>
      <p:sp>
        <p:nvSpPr>
          <p:cNvPr id="5" name="Овал 4"/>
          <p:cNvSpPr/>
          <p:nvPr/>
        </p:nvSpPr>
        <p:spPr>
          <a:xfrm>
            <a:off x="2928926" y="1428737"/>
            <a:ext cx="3143272" cy="135732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n>
                  <a:solidFill>
                    <a:schemeClr val="tx1"/>
                  </a:solidFill>
                </a:ln>
              </a:rPr>
              <a:t>?</a:t>
            </a:r>
          </a:p>
        </p:txBody>
      </p:sp>
      <p:sp>
        <p:nvSpPr>
          <p:cNvPr id="57" name="Овал 56"/>
          <p:cNvSpPr/>
          <p:nvPr/>
        </p:nvSpPr>
        <p:spPr>
          <a:xfrm>
            <a:off x="2928926" y="1428736"/>
            <a:ext cx="3143272" cy="135732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>
                  <a:solidFill>
                    <a:schemeClr val="tx1"/>
                  </a:solidFill>
                </a:ln>
              </a:rPr>
              <a:t>?</a:t>
            </a:r>
            <a:endParaRPr lang="ru-RU" sz="40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491447" y="3000372"/>
            <a:ext cx="3143272" cy="135732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000" dirty="0" smtClean="0">
                <a:ln>
                  <a:solidFill>
                    <a:schemeClr val="tx1"/>
                  </a:solidFill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endParaRPr lang="ru-RU" sz="4000" dirty="0">
              <a:ln>
                <a:solidFill>
                  <a:schemeClr val="tx1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4072728" y="3072604"/>
            <a:ext cx="3143272" cy="142876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>
                  <a:solidFill>
                    <a:schemeClr val="tx1"/>
                  </a:solidFill>
                </a:ln>
              </a:rPr>
              <a:t>20%</a:t>
            </a:r>
            <a:endParaRPr lang="ru-RU" sz="4000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82" name="Овал 81"/>
          <p:cNvSpPr/>
          <p:nvPr/>
        </p:nvSpPr>
        <p:spPr>
          <a:xfrm>
            <a:off x="6286512" y="4429132"/>
            <a:ext cx="2428892" cy="12144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Составить пропорцию</a:t>
            </a:r>
            <a:endParaRPr lang="ru-RU" sz="16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Овал 83"/>
          <p:cNvSpPr/>
          <p:nvPr/>
        </p:nvSpPr>
        <p:spPr>
          <a:xfrm>
            <a:off x="4357686" y="5500702"/>
            <a:ext cx="2428892" cy="12144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Найти  чему равен 1 %</a:t>
            </a:r>
            <a:endParaRPr lang="ru-RU" sz="16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4" name="Прямая соединительная линия 93"/>
          <p:cNvCxnSpPr>
            <a:stCxn id="59" idx="4"/>
          </p:cNvCxnSpPr>
          <p:nvPr/>
        </p:nvCxnSpPr>
        <p:spPr>
          <a:xfrm rot="5400000">
            <a:off x="5144298" y="5001430"/>
            <a:ext cx="1000132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6" name="Прямая соединительная линия 95"/>
          <p:cNvCxnSpPr>
            <a:stCxn id="59" idx="3"/>
          </p:cNvCxnSpPr>
          <p:nvPr/>
        </p:nvCxnSpPr>
        <p:spPr>
          <a:xfrm rot="5400000">
            <a:off x="4198271" y="4166584"/>
            <a:ext cx="209237" cy="4603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8" name="Прямая соединительная линия 97"/>
          <p:cNvCxnSpPr>
            <a:stCxn id="59" idx="5"/>
          </p:cNvCxnSpPr>
          <p:nvPr/>
        </p:nvCxnSpPr>
        <p:spPr>
          <a:xfrm rot="16200000" flipH="1">
            <a:off x="6881221" y="4166584"/>
            <a:ext cx="137799" cy="3888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>
            <a:endCxn id="57" idx="3"/>
          </p:cNvCxnSpPr>
          <p:nvPr/>
        </p:nvCxnSpPr>
        <p:spPr>
          <a:xfrm flipV="1">
            <a:off x="2214546" y="2587283"/>
            <a:ext cx="1174702" cy="4130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>
            <a:stCxn id="57" idx="5"/>
          </p:cNvCxnSpPr>
          <p:nvPr/>
        </p:nvCxnSpPr>
        <p:spPr>
          <a:xfrm rot="16200000" flipH="1">
            <a:off x="5671212" y="2527947"/>
            <a:ext cx="555965" cy="6746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Овал 84"/>
          <p:cNvSpPr/>
          <p:nvPr/>
        </p:nvSpPr>
        <p:spPr>
          <a:xfrm>
            <a:off x="2500298" y="4429132"/>
            <a:ext cx="2428892" cy="12144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n>
                  <a:solidFill>
                    <a:schemeClr val="tx1"/>
                  </a:solidFill>
                </a:ln>
                <a:latin typeface="Times New Roman" pitchFamily="18" charset="0"/>
                <a:cs typeface="Times New Roman" pitchFamily="18" charset="0"/>
              </a:rPr>
              <a:t>Перевести  проценты в десятичную дробь </a:t>
            </a:r>
            <a:endParaRPr lang="ru-RU" sz="1600" dirty="0">
              <a:ln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715008" y="621508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07" name="Прямоугольник 106"/>
          <p:cNvSpPr/>
          <p:nvPr/>
        </p:nvSpPr>
        <p:spPr>
          <a:xfrm>
            <a:off x="3714744" y="3571876"/>
            <a:ext cx="285752" cy="35719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265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82" grpId="0" animBg="1"/>
      <p:bldP spid="84" grpId="0" animBg="1"/>
      <p:bldP spid="8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1475656" y="332656"/>
            <a:ext cx="5897880" cy="60251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 </a:t>
            </a:r>
            <a:endParaRPr lang="ru-RU" sz="4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87624" y="1340768"/>
            <a:ext cx="7776864" cy="51645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магазине «Детский мир» кроссовки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стоили  1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р., в начале месяца цену  повысили  на 20%. К концу месяца, на распродаже, цена кроссовок упала на 20%. Изменится  ли цена кроссовок  по сравнению с начальной ценой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725144"/>
            <a:ext cx="2710126" cy="18054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980727"/>
            <a:ext cx="6984776" cy="10801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3298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32452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704856" cy="11734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2"/>
                </a:solidFill>
              </a:rPr>
              <a:t/>
            </a:r>
            <a:br>
              <a:rPr lang="ru-RU" dirty="0" smtClean="0">
                <a:solidFill>
                  <a:schemeClr val="tx2"/>
                </a:solidFill>
              </a:rPr>
            </a:b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2"/>
          </p:nvPr>
        </p:nvSpPr>
        <p:spPr>
          <a:xfrm>
            <a:off x="457200" y="404664"/>
            <a:ext cx="8867328" cy="864096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«Папка» с входящими документами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486025"/>
            <a:ext cx="6984776" cy="437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1196752"/>
            <a:ext cx="76328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Добрый день!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Мы, учащиеся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МОУ СОШ с.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Свищёвки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им. П.И.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Мацыгина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обращаемся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Вам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просьбой помочь решить задачи и определить к какому учебному предмету они относятся.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Заранее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благодарны,  учащиеся 6 класса.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47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2631</TotalTime>
  <Words>551</Words>
  <Application>Microsoft Office PowerPoint</Application>
  <PresentationFormat>Экран (4:3)</PresentationFormat>
  <Paragraphs>84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</vt:lpstr>
      <vt:lpstr>кластер  - это графическая организация материала, показывающая смысловые поля того или иного понятия.</vt:lpstr>
      <vt:lpstr>Презентация PowerPoint</vt:lpstr>
      <vt:lpstr> </vt:lpstr>
      <vt:lpstr> </vt:lpstr>
      <vt:lpstr>«Нажить много денег - храбрость;  сохранить их - мудрость,  а умело расходовать – искусство».                                                                            Бертольд Авербах </vt:lpstr>
      <vt:lpstr>  СПАСИБО ЗА УРОК !!!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 ноября в Региональной общественной приемной председателя партии «Единая Россия» Дмитрия Медведева в режиме онлайн прошел тематический форум, основной темой которого стал вопрос о профилактике вредных привычек среди населения Тверской области.</dc:title>
  <dc:creator>Валя</dc:creator>
  <cp:lastModifiedBy>Слава</cp:lastModifiedBy>
  <cp:revision>174</cp:revision>
  <dcterms:created xsi:type="dcterms:W3CDTF">2004-12-31T21:49:09Z</dcterms:created>
  <dcterms:modified xsi:type="dcterms:W3CDTF">2025-06-17T14:31:50Z</dcterms:modified>
</cp:coreProperties>
</file>